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 id="2147483998" r:id="rId2"/>
  </p:sldMasterIdLst>
  <p:notesMasterIdLst>
    <p:notesMasterId r:id="rId20"/>
  </p:notesMasterIdLst>
  <p:handoutMasterIdLst>
    <p:handoutMasterId r:id="rId21"/>
  </p:handoutMasterIdLst>
  <p:sldIdLst>
    <p:sldId id="522" r:id="rId3"/>
    <p:sldId id="547" r:id="rId4"/>
    <p:sldId id="554" r:id="rId5"/>
    <p:sldId id="539" r:id="rId6"/>
    <p:sldId id="543" r:id="rId7"/>
    <p:sldId id="540" r:id="rId8"/>
    <p:sldId id="548" r:id="rId9"/>
    <p:sldId id="550" r:id="rId10"/>
    <p:sldId id="551" r:id="rId11"/>
    <p:sldId id="552" r:id="rId12"/>
    <p:sldId id="553" r:id="rId13"/>
    <p:sldId id="546" r:id="rId14"/>
    <p:sldId id="545" r:id="rId15"/>
    <p:sldId id="544" r:id="rId16"/>
    <p:sldId id="542" r:id="rId17"/>
    <p:sldId id="541" r:id="rId18"/>
    <p:sldId id="535" r:id="rId19"/>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89AD"/>
    <a:srgbClr val="0C8EB6"/>
    <a:srgbClr val="C6168D"/>
    <a:srgbClr val="00539B"/>
    <a:srgbClr val="8C2245"/>
    <a:srgbClr val="D77700"/>
    <a:srgbClr val="5D245A"/>
    <a:srgbClr val="321A00"/>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097" autoAdjust="0"/>
    <p:restoredTop sz="96737" autoAdjust="0"/>
  </p:normalViewPr>
  <p:slideViewPr>
    <p:cSldViewPr snapToGrid="0" snapToObjects="1">
      <p:cViewPr>
        <p:scale>
          <a:sx n="100" d="100"/>
          <a:sy n="100" d="100"/>
        </p:scale>
        <p:origin x="-28" y="596"/>
      </p:cViewPr>
      <p:guideLst>
        <p:guide orient="horz" pos="1143"/>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06"/>
        <p:guide orient="horz" pos="3632"/>
        <p:guide orient="horz" pos="3858"/>
        <p:guide orient="horz" pos="911"/>
        <p:guide orient="horz" pos="685"/>
        <p:guide orient="horz" pos="459"/>
        <p:guide orient="horz" pos="233"/>
        <p:guide orient="horz" pos="7"/>
        <p:guide pos="5219"/>
        <p:guide pos="3181"/>
        <p:guide pos="453"/>
        <p:guide pos="2952"/>
        <p:guide pos="909"/>
        <p:guide pos="686"/>
        <p:guide pos="5445"/>
        <p:guide pos="5676"/>
        <p:guide pos="4991"/>
        <p:guide pos="4541"/>
        <p:guide pos="4769"/>
        <p:guide pos="4313"/>
        <p:guide pos="4085"/>
        <p:guide pos="3857"/>
        <p:guide pos="3629"/>
        <p:guide pos="3407"/>
        <p:guide pos="2724"/>
        <p:guide pos="2496"/>
        <p:guide pos="2274"/>
        <p:guide pos="2046"/>
        <p:guide pos="1818"/>
        <p:guide pos="1590"/>
        <p:guide pos="1368"/>
        <p:guide pos="1140"/>
        <p:guide pos="231"/>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ＭＳ Ｐゴシック" pitchFamily="-110" charset="-128"/>
              </a:defRPr>
            </a:lvl1pPr>
            <a:lvl2pPr marL="37931725" indent="-37474525">
              <a:defRPr sz="2800">
                <a:solidFill>
                  <a:schemeClr val="tx1"/>
                </a:solidFill>
                <a:latin typeface="Times New Roman" pitchFamily="18" charset="0"/>
                <a:ea typeface="ＭＳ Ｐゴシック" pitchFamily="-110" charset="-128"/>
              </a:defRPr>
            </a:lvl2pPr>
            <a:lvl3pPr>
              <a:defRPr sz="2800">
                <a:solidFill>
                  <a:schemeClr val="tx1"/>
                </a:solidFill>
                <a:latin typeface="Times New Roman" pitchFamily="18" charset="0"/>
                <a:ea typeface="ＭＳ Ｐゴシック" pitchFamily="-110" charset="-128"/>
              </a:defRPr>
            </a:lvl3pPr>
            <a:lvl4pPr>
              <a:defRPr sz="2800">
                <a:solidFill>
                  <a:schemeClr val="tx1"/>
                </a:solidFill>
                <a:latin typeface="Times New Roman" pitchFamily="18" charset="0"/>
                <a:ea typeface="ＭＳ Ｐゴシック" pitchFamily="-110" charset="-128"/>
              </a:defRPr>
            </a:lvl4pPr>
            <a:lvl5pPr>
              <a:defRPr sz="2800">
                <a:solidFill>
                  <a:schemeClr val="tx1"/>
                </a:solidFill>
                <a:latin typeface="Times New Roman" pitchFamily="18" charset="0"/>
                <a:ea typeface="ＭＳ Ｐゴシック" pitchFamily="-110" charset="-128"/>
              </a:defRPr>
            </a:lvl5pPr>
            <a:lvl6pPr marL="457200" eaLnBrk="0" fontAlgn="base" hangingPunct="0">
              <a:spcBef>
                <a:spcPct val="0"/>
              </a:spcBef>
              <a:spcAft>
                <a:spcPct val="0"/>
              </a:spcAft>
              <a:defRPr sz="2800">
                <a:solidFill>
                  <a:schemeClr val="tx1"/>
                </a:solidFill>
                <a:latin typeface="Times New Roman" pitchFamily="18" charset="0"/>
                <a:ea typeface="ＭＳ Ｐゴシック" pitchFamily="-110" charset="-128"/>
              </a:defRPr>
            </a:lvl6pPr>
            <a:lvl7pPr marL="914400" eaLnBrk="0" fontAlgn="base" hangingPunct="0">
              <a:spcBef>
                <a:spcPct val="0"/>
              </a:spcBef>
              <a:spcAft>
                <a:spcPct val="0"/>
              </a:spcAft>
              <a:defRPr sz="2800">
                <a:solidFill>
                  <a:schemeClr val="tx1"/>
                </a:solidFill>
                <a:latin typeface="Times New Roman" pitchFamily="18" charset="0"/>
                <a:ea typeface="ＭＳ Ｐゴシック" pitchFamily="-110" charset="-128"/>
              </a:defRPr>
            </a:lvl7pPr>
            <a:lvl8pPr marL="1371600" eaLnBrk="0" fontAlgn="base" hangingPunct="0">
              <a:spcBef>
                <a:spcPct val="0"/>
              </a:spcBef>
              <a:spcAft>
                <a:spcPct val="0"/>
              </a:spcAft>
              <a:defRPr sz="2800">
                <a:solidFill>
                  <a:schemeClr val="tx1"/>
                </a:solidFill>
                <a:latin typeface="Times New Roman" pitchFamily="18" charset="0"/>
                <a:ea typeface="ＭＳ Ｐゴシック" pitchFamily="-110" charset="-128"/>
              </a:defRPr>
            </a:lvl8pPr>
            <a:lvl9pPr marL="1828800" eaLnBrk="0" fontAlgn="base" hangingPunct="0">
              <a:spcBef>
                <a:spcPct val="0"/>
              </a:spcBef>
              <a:spcAft>
                <a:spcPct val="0"/>
              </a:spcAft>
              <a:defRPr sz="2800">
                <a:solidFill>
                  <a:schemeClr val="tx1"/>
                </a:solidFill>
                <a:latin typeface="Times New Roman" pitchFamily="18" charset="0"/>
                <a:ea typeface="ＭＳ Ｐゴシック" pitchFamily="-110" charset="-128"/>
              </a:defRPr>
            </a:lvl9pPr>
          </a:lstStyle>
          <a:p>
            <a:fld id="{93CD8D21-F141-4E82-86F8-5EC3FA1C5B3F}" type="slidenum">
              <a:rPr lang="en-GB" altLang="en-US" sz="1200">
                <a:solidFill>
                  <a:schemeClr val="bg1"/>
                </a:solidFill>
                <a:latin typeface="Arial" charset="0"/>
              </a:rPr>
              <a:pPr/>
              <a:t>4</a:t>
            </a:fld>
            <a:endParaRPr lang="en-GB" altLang="en-US" sz="1200">
              <a:solidFill>
                <a:schemeClr val="bg1"/>
              </a:solidFill>
              <a:latin typeface="Arial" charset="0"/>
            </a:endParaRPr>
          </a:p>
        </p:txBody>
      </p:sp>
      <p:sp>
        <p:nvSpPr>
          <p:cNvPr id="31747" name="Rectangle 2"/>
          <p:cNvSpPr>
            <a:spLocks noGrp="1" noRot="1" noChangeAspect="1" noChangeArrowheads="1" noTextEdit="1"/>
          </p:cNvSpPr>
          <p:nvPr>
            <p:ph type="sldImg"/>
          </p:nvPr>
        </p:nvSpPr>
        <p:spPr>
          <a:xfrm>
            <a:off x="923925" y="774700"/>
            <a:ext cx="4951413" cy="3713163"/>
          </a:xfrm>
          <a:ln/>
        </p:spPr>
      </p:sp>
      <p:sp>
        <p:nvSpPr>
          <p:cNvPr id="31748" name="Rectangle 3"/>
          <p:cNvSpPr>
            <a:spLocks noGrp="1" noChangeArrowheads="1"/>
          </p:cNvSpPr>
          <p:nvPr>
            <p:ph type="body" idx="1"/>
          </p:nvPr>
        </p:nvSpPr>
        <p:spPr>
          <a:xfrm>
            <a:off x="908050" y="4721493"/>
            <a:ext cx="4981575" cy="4488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charset="0"/>
              </a:rPr>
              <a:t>Number of projects doesn’t match</a:t>
            </a:r>
            <a:endParaRPr lang="en-GB"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spcAft>
                <a:spcPct val="0"/>
              </a:spcAft>
              <a:defRPr sz="1200">
                <a:solidFill>
                  <a:schemeClr val="tx1"/>
                </a:solidFill>
                <a:latin typeface="Arial" charset="0"/>
                <a:cs typeface="Arial" charset="0"/>
              </a:defRPr>
            </a:lvl1pPr>
            <a:lvl2pPr marL="742950" indent="-285750" defTabSz="915988" eaLnBrk="0" hangingPunct="0">
              <a:spcBef>
                <a:spcPct val="30000"/>
              </a:spcBef>
              <a:spcAft>
                <a:spcPct val="0"/>
              </a:spcAft>
              <a:defRPr sz="1200">
                <a:solidFill>
                  <a:schemeClr val="tx1"/>
                </a:solidFill>
                <a:latin typeface="Arial" charset="0"/>
                <a:cs typeface="Arial" charset="0"/>
              </a:defRPr>
            </a:lvl2pPr>
            <a:lvl3pPr marL="1143000" indent="-228600" defTabSz="915988" eaLnBrk="0" hangingPunct="0">
              <a:spcBef>
                <a:spcPct val="30000"/>
              </a:spcBef>
              <a:spcAft>
                <a:spcPct val="0"/>
              </a:spcAft>
              <a:defRPr sz="1200">
                <a:solidFill>
                  <a:schemeClr val="tx1"/>
                </a:solidFill>
                <a:latin typeface="Arial" charset="0"/>
                <a:cs typeface="Arial" charset="0"/>
              </a:defRPr>
            </a:lvl3pPr>
            <a:lvl4pPr marL="1600200" indent="-228600" defTabSz="915988" eaLnBrk="0" hangingPunct="0">
              <a:spcBef>
                <a:spcPct val="30000"/>
              </a:spcBef>
              <a:spcAft>
                <a:spcPct val="0"/>
              </a:spcAft>
              <a:defRPr sz="1200">
                <a:solidFill>
                  <a:schemeClr val="tx1"/>
                </a:solidFill>
                <a:latin typeface="Arial" charset="0"/>
                <a:cs typeface="Arial" charset="0"/>
              </a:defRPr>
            </a:lvl4pPr>
            <a:lvl5pPr marL="2057400" indent="-228600" defTabSz="915988" eaLnBrk="0" hangingPunct="0">
              <a:spcBef>
                <a:spcPct val="30000"/>
              </a:spcBef>
              <a:spcAft>
                <a:spcPct val="0"/>
              </a:spcAft>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30D763-B789-41B8-B146-41CCFA67E6EE}" type="slidenum">
              <a:rPr lang="en-GB" altLang="en-US" smtClean="0"/>
              <a:pPr eaLnBrk="1" hangingPunct="1">
                <a:spcBef>
                  <a:spcPct val="0"/>
                </a:spcBef>
              </a:pPr>
              <a:t>11</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160586"/>
            <a:ext cx="3600844" cy="395941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28 February,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5811671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5" name="Round Same Side Corner Rectangle 4"/>
          <p:cNvSpPr/>
          <p:nvPr userDrawn="1"/>
        </p:nvSpPr>
        <p:spPr>
          <a:xfrm>
            <a:off x="3957635" y="2160587"/>
            <a:ext cx="46720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6" y="2879725"/>
            <a:ext cx="3959983"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2881311"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6" y="2340519"/>
            <a:ext cx="2878136"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4319585" y="2340519"/>
            <a:ext cx="3959983"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844269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879724"/>
            <a:ext cx="3600844" cy="32402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28 February,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Text Placeholder 6"/>
          <p:cNvSpPr>
            <a:spLocks noGrp="1"/>
          </p:cNvSpPr>
          <p:nvPr>
            <p:ph type="body" sz="quarter" idx="16"/>
          </p:nvPr>
        </p:nvSpPr>
        <p:spPr>
          <a:xfrm>
            <a:off x="5038725" y="2160588"/>
            <a:ext cx="3600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084216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160587"/>
            <a:ext cx="3960812"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28 February,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667250" y="2159700"/>
            <a:ext cx="3960000"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2"/>
            <a:ext cx="3240000" cy="3599051"/>
          </a:xfrm>
          <a:prstGeom prst="rect">
            <a:avLst/>
          </a:prstGeom>
        </p:spPr>
        <p:txBody>
          <a:bodyPr/>
          <a:lstStyle/>
          <a:p>
            <a:pPr lvl="0"/>
            <a:r>
              <a:rPr lang="en-US" noProof="0" dirty="0" smtClean="0"/>
              <a:t>Click icon to add chart</a:t>
            </a:r>
            <a:endParaRPr lang="en-GB" noProof="0" dirty="0"/>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880614"/>
            <a:ext cx="3960812"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28 February,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667250" y="2879727"/>
            <a:ext cx="3960000"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smtClean="0"/>
              <a:t>Click icon to add chart</a:t>
            </a:r>
            <a:endParaRPr lang="en-GB" noProof="0" dirty="0"/>
          </a:p>
        </p:txBody>
      </p:sp>
      <p:sp>
        <p:nvSpPr>
          <p:cNvPr id="107" name="Text Placeholder 6"/>
          <p:cNvSpPr>
            <a:spLocks noGrp="1"/>
          </p:cNvSpPr>
          <p:nvPr>
            <p:ph type="body" sz="quarter" idx="17"/>
          </p:nvPr>
        </p:nvSpPr>
        <p:spPr>
          <a:xfrm>
            <a:off x="4962317" y="3061244"/>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smtClean="0"/>
              <a:t>Click icon to add chart</a:t>
            </a:r>
            <a:endParaRPr lang="en-GB" noProof="0" dirty="0"/>
          </a:p>
        </p:txBody>
      </p:sp>
      <p:sp>
        <p:nvSpPr>
          <p:cNvPr id="109" name="Text Placeholder 6"/>
          <p:cNvSpPr>
            <a:spLocks noGrp="1"/>
          </p:cNvSpPr>
          <p:nvPr>
            <p:ph type="body" sz="quarter" idx="19"/>
          </p:nvPr>
        </p:nvSpPr>
        <p:spPr>
          <a:xfrm>
            <a:off x="707580" y="3061245"/>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10" name="Text Placeholder 6"/>
          <p:cNvSpPr>
            <a:spLocks noGrp="1"/>
          </p:cNvSpPr>
          <p:nvPr>
            <p:ph type="body" sz="quarter" idx="20"/>
          </p:nvPr>
        </p:nvSpPr>
        <p:spPr>
          <a:xfrm>
            <a:off x="707580" y="2340519"/>
            <a:ext cx="790652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2"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1"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6"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5" y="3240088"/>
            <a:ext cx="7560359" cy="2879910"/>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6"/>
          </p:nvPr>
        </p:nvSpPr>
        <p:spPr>
          <a:xfrm>
            <a:off x="720725" y="2520950"/>
            <a:ext cx="7558842"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diagrams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784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0"/>
            <a:ext cx="7560432"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617750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4" name="Round Same Side Corner Rectangle 3"/>
          <p:cNvSpPr/>
          <p:nvPr userDrawn="1"/>
        </p:nvSpPr>
        <p:spPr>
          <a:xfrm>
            <a:off x="3957634" y="2160587"/>
            <a:ext cx="4681933"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4" y="2520950"/>
            <a:ext cx="3959983"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4"/>
          </p:nvPr>
        </p:nvSpPr>
        <p:spPr>
          <a:xfrm>
            <a:off x="720724" y="2520949"/>
            <a:ext cx="2878135" cy="359904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4466179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5" y="3240088"/>
            <a:ext cx="7561589" cy="2879911"/>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6"/>
          </p:nvPr>
        </p:nvSpPr>
        <p:spPr>
          <a:xfrm>
            <a:off x="720725" y="2520950"/>
            <a:ext cx="7559999"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2240517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932054" cy="4310063"/>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28 February,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59092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28 February,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0"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879725"/>
            <a:ext cx="395763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5" y="2154735"/>
            <a:ext cx="3957635" cy="36621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28 February,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28 February,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28 February, 2014</a:t>
            </a:fld>
            <a:endParaRPr lang="en-GB" dirty="0"/>
          </a:p>
        </p:txBody>
      </p:sp>
      <p:sp>
        <p:nvSpPr>
          <p:cNvPr id="102"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28 February,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7958151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28 February,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28 February,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28 February,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28 February,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6" name="Text Placeholder 3"/>
          <p:cNvSpPr>
            <a:spLocks noGrp="1"/>
          </p:cNvSpPr>
          <p:nvPr>
            <p:ph type="body" sz="half" idx="11"/>
          </p:nvPr>
        </p:nvSpPr>
        <p:spPr>
          <a:xfrm>
            <a:off x="358377" y="2162995"/>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28 February,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28 February, 2014</a:t>
            </a:fld>
            <a:endParaRPr lang="en-GB" dirty="0"/>
          </a:p>
        </p:txBody>
      </p:sp>
      <p:sp>
        <p:nvSpPr>
          <p:cNvPr id="98"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Older brand</a:t>
            </a:r>
            <a:r>
              <a:rPr lang="en-US" sz="7000" baseline="0" dirty="0" smtClean="0">
                <a:latin typeface="Franklin Gothic Book"/>
              </a:rPr>
              <a:t/>
            </a:r>
            <a:br>
              <a:rPr lang="en-US" sz="7000" baseline="0" dirty="0" smtClean="0">
                <a:latin typeface="Franklin Gothic Book"/>
              </a:rPr>
            </a:br>
            <a:r>
              <a:rPr lang="en-US" sz="7000" baseline="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28 February,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Title and section</a:t>
            </a:r>
            <a:br>
              <a:rPr lang="en-US" sz="7000" dirty="0" smtClean="0">
                <a:latin typeface="Franklin Gothic Book"/>
              </a:rPr>
            </a:br>
            <a:r>
              <a:rPr lang="en-US" sz="7000" dirty="0" smtClean="0">
                <a:latin typeface="Franklin Gothic Book"/>
              </a:rPr>
              <a:t>slides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grpSp>
        <p:nvGrpSpPr>
          <p:cNvPr id="67" name="Group 66"/>
          <p:cNvGrpSpPr/>
          <p:nvPr userDrawn="1"/>
        </p:nvGrpSpPr>
        <p:grpSpPr>
          <a:xfrm>
            <a:off x="1590" y="4679950"/>
            <a:ext cx="9144000" cy="2178051"/>
            <a:chOff x="1590" y="4679950"/>
            <a:chExt cx="9144000" cy="2178051"/>
          </a:xfrm>
        </p:grpSpPr>
        <p:sp>
          <p:nvSpPr>
            <p:cNvPr id="68" name="Rectangle 67"/>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7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grpSp>
        <p:nvGrpSpPr>
          <p:cNvPr id="57" name="Group 56"/>
          <p:cNvGrpSpPr/>
          <p:nvPr userDrawn="1"/>
        </p:nvGrpSpPr>
        <p:grpSpPr>
          <a:xfrm>
            <a:off x="1590" y="4679950"/>
            <a:ext cx="9144000" cy="2178051"/>
            <a:chOff x="1590" y="4679950"/>
            <a:chExt cx="9144000" cy="2178051"/>
          </a:xfrm>
        </p:grpSpPr>
        <p:sp>
          <p:nvSpPr>
            <p:cNvPr id="62" name="Rectangle 61"/>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1590" y="4679950"/>
            <a:ext cx="9144000" cy="2178051"/>
            <a:chOff x="1590" y="4679950"/>
            <a:chExt cx="9144000" cy="2178051"/>
          </a:xfrm>
        </p:grpSpPr>
        <p:sp>
          <p:nvSpPr>
            <p:cNvPr id="56" name="Rectangle 55"/>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58"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78540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userDrawn="1"/>
        </p:nvGrpSpPr>
        <p:grpSpPr>
          <a:xfrm>
            <a:off x="1590" y="4679951"/>
            <a:ext cx="9144000" cy="2178050"/>
            <a:chOff x="1590" y="4679951"/>
            <a:chExt cx="9144000" cy="2178050"/>
          </a:xfrm>
        </p:grpSpPr>
        <p:sp>
          <p:nvSpPr>
            <p:cNvPr id="248" name="Rectangle 247"/>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25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9" name="Group 128"/>
          <p:cNvGrpSpPr/>
          <p:nvPr userDrawn="1"/>
        </p:nvGrpSpPr>
        <p:grpSpPr>
          <a:xfrm>
            <a:off x="1590" y="4679951"/>
            <a:ext cx="9144000" cy="2178050"/>
            <a:chOff x="1590" y="4679951"/>
            <a:chExt cx="9144000" cy="2178050"/>
          </a:xfrm>
        </p:grpSpPr>
        <p:sp>
          <p:nvSpPr>
            <p:cNvPr id="130" name="Rectangle 129"/>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1" name="Pictur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32"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61" name="Group 160"/>
          <p:cNvGrpSpPr/>
          <p:nvPr userDrawn="1"/>
        </p:nvGrpSpPr>
        <p:grpSpPr>
          <a:xfrm>
            <a:off x="1590" y="4679951"/>
            <a:ext cx="9144000" cy="2178050"/>
            <a:chOff x="1590" y="4679951"/>
            <a:chExt cx="9144000" cy="2178050"/>
          </a:xfrm>
        </p:grpSpPr>
        <p:sp>
          <p:nvSpPr>
            <p:cNvPr id="162" name="Rectangle 161"/>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3" name="Picture 1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Tree>
    <p:extLst>
      <p:ext uri="{BB962C8B-B14F-4D97-AF65-F5344CB8AC3E}">
        <p14:creationId xmlns:p14="http://schemas.microsoft.com/office/powerpoint/2010/main" val="32412838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08185" y="508000"/>
            <a:ext cx="7798777" cy="1143000"/>
          </a:xfrm>
        </p:spPr>
        <p:txBody>
          <a:bodyPr/>
          <a:lstStyle/>
          <a:p>
            <a:r>
              <a:rPr lang="ta-IN" smtClean="0"/>
              <a:t>Click to edit Master title style</a:t>
            </a:r>
            <a:endParaRPr lang="en-US"/>
          </a:p>
        </p:txBody>
      </p:sp>
      <p:sp>
        <p:nvSpPr>
          <p:cNvPr id="3" name="Chart Placeholder 2"/>
          <p:cNvSpPr>
            <a:spLocks noGrp="1"/>
          </p:cNvSpPr>
          <p:nvPr>
            <p:ph type="chart" idx="1"/>
          </p:nvPr>
        </p:nvSpPr>
        <p:spPr>
          <a:xfrm>
            <a:off x="994997" y="2133600"/>
            <a:ext cx="7800242" cy="3930650"/>
          </a:xfrm>
        </p:spPr>
        <p:txBody>
          <a:bodyPr/>
          <a:lstStyle/>
          <a:p>
            <a:pPr lvl="0"/>
            <a:endParaRPr lang="en-US" noProof="0"/>
          </a:p>
        </p:txBody>
      </p:sp>
    </p:spTree>
    <p:extLst>
      <p:ext uri="{BB962C8B-B14F-4D97-AF65-F5344CB8AC3E}">
        <p14:creationId xmlns:p14="http://schemas.microsoft.com/office/powerpoint/2010/main" val="9936496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546225"/>
            <a:ext cx="3656012"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5200" y="1546225"/>
            <a:ext cx="36576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9B6D07D-9D16-490C-A02A-92483DBEAE40}" type="datetime1">
              <a:rPr lang="en-GB"/>
              <a:pPr>
                <a:defRPr/>
              </a:pPr>
              <a:t>28/02/2014</a:t>
            </a:fld>
            <a:endParaRPr lang="en-GB"/>
          </a:p>
        </p:txBody>
      </p:sp>
    </p:spTree>
    <p:extLst>
      <p:ext uri="{BB962C8B-B14F-4D97-AF65-F5344CB8AC3E}">
        <p14:creationId xmlns:p14="http://schemas.microsoft.com/office/powerpoint/2010/main" val="140462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16008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28 February,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63357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1"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5"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28 February,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dirty="0"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942" r:id="rId4"/>
    <p:sldLayoutId id="2147483886" r:id="rId5"/>
    <p:sldLayoutId id="2147483988" r:id="rId6"/>
    <p:sldLayoutId id="2147483825" r:id="rId7"/>
    <p:sldLayoutId id="2147483935" r:id="rId8"/>
    <p:sldLayoutId id="2147483949" r:id="rId9"/>
    <p:sldLayoutId id="2147483826" r:id="rId10"/>
    <p:sldLayoutId id="2147483951" r:id="rId11"/>
    <p:sldLayoutId id="2147483956" r:id="rId12"/>
    <p:sldLayoutId id="2147483936" r:id="rId13"/>
    <p:sldLayoutId id="2147483953" r:id="rId14"/>
    <p:sldLayoutId id="2147483954" r:id="rId15"/>
    <p:sldLayoutId id="2147483952" r:id="rId16"/>
    <p:sldLayoutId id="2147483827" r:id="rId17"/>
    <p:sldLayoutId id="2147483937" r:id="rId18"/>
    <p:sldLayoutId id="2147483990" r:id="rId19"/>
    <p:sldLayoutId id="2147483829" r:id="rId20"/>
    <p:sldLayoutId id="2147483991" r:id="rId21"/>
    <p:sldLayoutId id="2147483938" r:id="rId22"/>
    <p:sldLayoutId id="2147483989" r:id="rId23"/>
    <p:sldLayoutId id="2147483974" r:id="rId24"/>
    <p:sldLayoutId id="2147483979" r:id="rId25"/>
    <p:sldLayoutId id="2147483957" r:id="rId26"/>
    <p:sldLayoutId id="2147483992" r:id="rId27"/>
    <p:sldLayoutId id="2147483823" r:id="rId28"/>
    <p:sldLayoutId id="2147483943" r:id="rId29"/>
    <p:sldLayoutId id="2147483822" r:id="rId30"/>
    <p:sldLayoutId id="2147483966" r:id="rId31"/>
    <p:sldLayoutId id="2147483939" r:id="rId32"/>
    <p:sldLayoutId id="2147483824" r:id="rId33"/>
    <p:sldLayoutId id="2147483940" r:id="rId34"/>
    <p:sldLayoutId id="2147483893" r:id="rId35"/>
    <p:sldLayoutId id="2147483941" r:id="rId36"/>
    <p:sldLayoutId id="2147483888" r:id="rId37"/>
    <p:sldLayoutId id="2147483892" r:id="rId38"/>
    <p:sldLayoutId id="2147483887" r:id="rId39"/>
    <p:sldLayoutId id="2147483889" r:id="rId40"/>
    <p:sldLayoutId id="2147483891" r:id="rId41"/>
    <p:sldLayoutId id="2147483890" r:id="rId42"/>
    <p:sldLayoutId id="2147483934" r:id="rId43"/>
    <p:sldLayoutId id="2147483918" r:id="rId44"/>
    <p:sldLayoutId id="2147483919" r:id="rId45"/>
    <p:sldLayoutId id="2147483912" r:id="rId46"/>
    <p:sldLayoutId id="2147483913" r:id="rId47"/>
    <p:sldLayoutId id="2147483911" r:id="rId48"/>
    <p:sldLayoutId id="2147483915" r:id="rId49"/>
    <p:sldLayoutId id="2147483914" r:id="rId50"/>
    <p:sldLayoutId id="2147483916" r:id="rId51"/>
    <p:sldLayoutId id="2147483833" r:id="rId52"/>
    <p:sldLayoutId id="2147483993" r:id="rId53"/>
    <p:sldLayoutId id="2147483968" r:id="rId54"/>
    <p:sldLayoutId id="2147483969" r:id="rId55"/>
    <p:sldLayoutId id="2147483970" r:id="rId56"/>
    <p:sldLayoutId id="2147483971" r:id="rId57"/>
    <p:sldLayoutId id="2147483972" r:id="rId58"/>
    <p:sldLayoutId id="2147483973" r:id="rId59"/>
    <p:sldLayoutId id="2147483994" r:id="rId60"/>
    <p:sldLayoutId id="2147483975" r:id="rId61"/>
    <p:sldLayoutId id="2147483976" r:id="rId62"/>
    <p:sldLayoutId id="2147483977" r:id="rId63"/>
    <p:sldLayoutId id="2147483978" r:id="rId64"/>
    <p:sldLayoutId id="2147483995" r:id="rId65"/>
    <p:sldLayoutId id="2147483997" r:id="rId66"/>
    <p:sldLayoutId id="2147483902" r:id="rId67"/>
    <p:sldLayoutId id="2147483904" r:id="rId68"/>
    <p:sldLayoutId id="2147483958" r:id="rId69"/>
    <p:sldLayoutId id="2147483959" r:id="rId70"/>
    <p:sldLayoutId id="2147483900" r:id="rId71"/>
    <p:sldLayoutId id="2147483909" r:id="rId72"/>
    <p:sldLayoutId id="2147483897" r:id="rId73"/>
    <p:sldLayoutId id="2147483896" r:id="rId74"/>
    <p:sldLayoutId id="2147483898" r:id="rId75"/>
    <p:sldLayoutId id="2147483899" r:id="rId76"/>
    <p:sldLayoutId id="2147484003" r:id="rId77"/>
    <p:sldLayoutId id="2147484004" r:id="rId78"/>
    <p:sldLayoutId id="2147484005" r:id="rId79"/>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hyperlink" Target="http://www.ebrd.com/" TargetMode="External"/><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8.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9134" y="4838701"/>
            <a:ext cx="6291266" cy="1209674"/>
          </a:xfrm>
        </p:spPr>
        <p:txBody>
          <a:bodyPr>
            <a:normAutofit/>
          </a:bodyPr>
          <a:lstStyle/>
          <a:p>
            <a:r>
              <a:rPr lang="en-GB" dirty="0" smtClean="0"/>
              <a:t>EBRD Strategy for Bosnia and Herzegovina 2014-2017</a:t>
            </a:r>
            <a:r>
              <a:rPr lang="en-GB" dirty="0"/>
              <a:t/>
            </a:r>
            <a:br>
              <a:rPr lang="en-GB" dirty="0"/>
            </a:br>
            <a:r>
              <a:rPr lang="en-GB" dirty="0" smtClean="0"/>
              <a:t/>
            </a:r>
            <a:br>
              <a:rPr lang="en-GB" dirty="0" smtClean="0"/>
            </a:br>
            <a:r>
              <a:rPr lang="en-GB" dirty="0" smtClean="0"/>
              <a:t>DONOR COORDINATION FORUM</a:t>
            </a:r>
            <a:r>
              <a:rPr lang="en-US" dirty="0" smtClean="0"/>
              <a:t/>
            </a:r>
            <a:br>
              <a:rPr lang="en-US" dirty="0" smtClean="0"/>
            </a:br>
            <a:r>
              <a:rPr lang="en-US" dirty="0" smtClean="0"/>
              <a:t>6 February 2014</a:t>
            </a:r>
            <a:endParaRPr lang="en-US" dirty="0"/>
          </a:p>
        </p:txBody>
      </p:sp>
    </p:spTree>
    <p:extLst>
      <p:ext uri="{BB962C8B-B14F-4D97-AF65-F5344CB8AC3E}">
        <p14:creationId xmlns:p14="http://schemas.microsoft.com/office/powerpoint/2010/main" val="401071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3562350" y="6438900"/>
            <a:ext cx="1914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0"/>
              </a:spcAft>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Bef>
                <a:spcPct val="0"/>
              </a:spcBef>
              <a:buClr>
                <a:schemeClr val="tx2"/>
              </a:buClr>
              <a:buSzPct val="90000"/>
              <a:buFont typeface="Arial" charset="0"/>
              <a:buChar char="–"/>
              <a:defRPr>
                <a:solidFill>
                  <a:schemeClr val="tx1"/>
                </a:solidFill>
                <a:latin typeface="Arial" charset="0"/>
                <a:cs typeface="Arial" charset="0"/>
              </a:defRPr>
            </a:lvl4pPr>
            <a:lvl5pPr marL="2057400" indent="-228600" eaLnBrk="0" hangingPunct="0">
              <a:spcBef>
                <a:spcPct val="0"/>
              </a:spcBef>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algn="ctr" eaLnBrk="1" hangingPunct="1">
              <a:lnSpc>
                <a:spcPct val="100000"/>
              </a:lnSpc>
              <a:spcBef>
                <a:spcPct val="50000"/>
              </a:spcBef>
              <a:spcAft>
                <a:spcPct val="50000"/>
              </a:spcAft>
            </a:pPr>
            <a:r>
              <a:rPr lang="en-US" altLang="en-US" sz="800" b="1">
                <a:solidFill>
                  <a:srgbClr val="7F7F7F"/>
                </a:solidFill>
              </a:rPr>
              <a:t>Slide 7</a:t>
            </a:r>
          </a:p>
        </p:txBody>
      </p:sp>
      <p:sp>
        <p:nvSpPr>
          <p:cNvPr id="23555" name="Title 13"/>
          <p:cNvSpPr>
            <a:spLocks noGrp="1"/>
          </p:cNvSpPr>
          <p:nvPr>
            <p:ph type="title"/>
          </p:nvPr>
        </p:nvSpPr>
        <p:spPr>
          <a:xfrm>
            <a:off x="819150" y="177800"/>
            <a:ext cx="6505575" cy="965200"/>
          </a:xfrm>
        </p:spPr>
        <p:txBody>
          <a:bodyPr>
            <a:normAutofit/>
          </a:bodyPr>
          <a:lstStyle/>
          <a:p>
            <a:r>
              <a:rPr lang="en-US" altLang="en-US" dirty="0" err="1" smtClean="0"/>
              <a:t>WeBSEFF</a:t>
            </a:r>
            <a:r>
              <a:rPr lang="en-US" altLang="en-US" dirty="0" smtClean="0"/>
              <a:t> achievements in </a:t>
            </a:r>
            <a:r>
              <a:rPr lang="en-US" altLang="en-US" dirty="0" err="1" smtClean="0"/>
              <a:t>BiH</a:t>
            </a:r>
            <a:endParaRPr lang="en-US" altLang="en-US" dirty="0" smtClean="0"/>
          </a:p>
        </p:txBody>
      </p:sp>
      <p:sp>
        <p:nvSpPr>
          <p:cNvPr id="3" name="Rectangle 2"/>
          <p:cNvSpPr/>
          <p:nvPr/>
        </p:nvSpPr>
        <p:spPr>
          <a:xfrm>
            <a:off x="304801" y="1143000"/>
            <a:ext cx="8105774" cy="1795876"/>
          </a:xfrm>
          <a:prstGeom prst="rect">
            <a:avLst/>
          </a:prstGeom>
        </p:spPr>
        <p:txBody>
          <a:bodyPr wrap="square">
            <a:spAutoFit/>
          </a:bodyPr>
          <a:lstStyle/>
          <a:p>
            <a:pPr algn="just" eaLnBrk="0" hangingPunct="0">
              <a:lnSpc>
                <a:spcPct val="110000"/>
              </a:lnSpc>
              <a:spcBef>
                <a:spcPct val="45000"/>
              </a:spcBef>
              <a:spcAft>
                <a:spcPct val="20000"/>
              </a:spcAft>
            </a:pPr>
            <a:r>
              <a:rPr lang="en-GB" altLang="en-US" sz="1800" b="1" kern="0" dirty="0">
                <a:solidFill>
                  <a:schemeClr val="tx1"/>
                </a:solidFill>
                <a:latin typeface="Arial"/>
                <a:cs typeface="Arial"/>
              </a:rPr>
              <a:t>Western Balkans Sustainable Energy Credit Line Facility (</a:t>
            </a:r>
            <a:r>
              <a:rPr lang="en-GB" altLang="en-US" sz="1800" b="1" kern="0" dirty="0" err="1">
                <a:solidFill>
                  <a:schemeClr val="tx1"/>
                </a:solidFill>
                <a:latin typeface="Arial"/>
                <a:cs typeface="Arial"/>
              </a:rPr>
              <a:t>WeBSEFF</a:t>
            </a:r>
            <a:r>
              <a:rPr lang="en-GB" altLang="en-US" sz="1800" b="1" kern="0" dirty="0">
                <a:solidFill>
                  <a:schemeClr val="tx1"/>
                </a:solidFill>
                <a:latin typeface="Arial"/>
                <a:cs typeface="Arial"/>
              </a:rPr>
              <a:t>)</a:t>
            </a:r>
            <a:r>
              <a:rPr lang="en-GB" altLang="en-US" sz="1800" kern="0" dirty="0">
                <a:solidFill>
                  <a:schemeClr val="tx1"/>
                </a:solidFill>
                <a:latin typeface="Arial"/>
                <a:cs typeface="Arial"/>
              </a:rPr>
              <a:t> </a:t>
            </a:r>
            <a:endParaRPr lang="en-GB" altLang="en-US" sz="1800" kern="0" dirty="0" smtClean="0">
              <a:solidFill>
                <a:schemeClr val="tx1"/>
              </a:solidFill>
              <a:latin typeface="Arial"/>
              <a:cs typeface="Arial"/>
            </a:endParaRPr>
          </a:p>
          <a:p>
            <a:pPr algn="just" eaLnBrk="0" hangingPunct="0">
              <a:lnSpc>
                <a:spcPct val="110000"/>
              </a:lnSpc>
              <a:spcBef>
                <a:spcPct val="45000"/>
              </a:spcBef>
              <a:spcAft>
                <a:spcPct val="20000"/>
              </a:spcAft>
            </a:pPr>
            <a:r>
              <a:rPr lang="en-GB" altLang="en-US" sz="1800" kern="0" dirty="0" smtClean="0">
                <a:solidFill>
                  <a:schemeClr val="tx1"/>
                </a:solidFill>
                <a:latin typeface="Arial"/>
                <a:cs typeface="Arial"/>
              </a:rPr>
              <a:t>– </a:t>
            </a:r>
            <a:r>
              <a:rPr lang="en-GB" altLang="en-US" sz="1800" kern="0" dirty="0">
                <a:solidFill>
                  <a:schemeClr val="tx1"/>
                </a:solidFill>
                <a:latin typeface="Arial"/>
                <a:cs typeface="Arial"/>
              </a:rPr>
              <a:t>a credit line facility of up to € 60 million for financing industrial energy efficiency and small renewable energy projects through Participating Banks </a:t>
            </a:r>
            <a:r>
              <a:rPr lang="en-GB" altLang="en-US" sz="1800" kern="0" dirty="0" smtClean="0">
                <a:solidFill>
                  <a:schemeClr val="tx1"/>
                </a:solidFill>
                <a:latin typeface="Arial"/>
                <a:cs typeface="Arial"/>
              </a:rPr>
              <a:t>in Western Balkans. </a:t>
            </a:r>
            <a:r>
              <a:rPr lang="en-GB" altLang="en-US" sz="1800" kern="0" dirty="0">
                <a:solidFill>
                  <a:schemeClr val="tx1"/>
                </a:solidFill>
                <a:latin typeface="Arial"/>
                <a:cs typeface="Arial"/>
              </a:rPr>
              <a:t>Loans of up to € 2 million. </a:t>
            </a:r>
            <a:r>
              <a:rPr lang="en-GB" altLang="en-US" sz="1800" kern="0" dirty="0" smtClean="0">
                <a:solidFill>
                  <a:schemeClr val="tx1"/>
                </a:solidFill>
                <a:latin typeface="Arial"/>
                <a:cs typeface="Arial"/>
              </a:rPr>
              <a:t>131 sub-projects financed throughout the region. </a:t>
            </a:r>
            <a:r>
              <a:rPr lang="en-GB" altLang="en-US" sz="1800" kern="0" dirty="0">
                <a:solidFill>
                  <a:schemeClr val="tx1"/>
                </a:solidFill>
                <a:latin typeface="Arial"/>
                <a:cs typeface="Arial"/>
              </a:rPr>
              <a:t>Almost </a:t>
            </a:r>
            <a:r>
              <a:rPr lang="en-GB" altLang="en-US" sz="1800" kern="0" dirty="0" smtClean="0">
                <a:solidFill>
                  <a:schemeClr val="tx1"/>
                </a:solidFill>
                <a:latin typeface="Arial"/>
                <a:cs typeface="Arial"/>
              </a:rPr>
              <a:t>€ 9.5 million of incentives have been paid out.</a:t>
            </a:r>
            <a:endParaRPr lang="en-GB" altLang="en-US" sz="1800" kern="0" dirty="0">
              <a:solidFill>
                <a:schemeClr val="tx1"/>
              </a:solidFill>
              <a:latin typeface="Arial"/>
              <a:cs typeface="Arial"/>
            </a:endParaRPr>
          </a:p>
        </p:txBody>
      </p:sp>
      <p:graphicFrame>
        <p:nvGraphicFramePr>
          <p:cNvPr id="6" name="Table 5"/>
          <p:cNvGraphicFramePr>
            <a:graphicFrameLocks noGrp="1"/>
          </p:cNvGraphicFramePr>
          <p:nvPr/>
        </p:nvGraphicFramePr>
        <p:xfrm>
          <a:off x="1524000" y="3305175"/>
          <a:ext cx="6096000" cy="2016760"/>
        </p:xfrm>
        <a:graphic>
          <a:graphicData uri="http://schemas.openxmlformats.org/drawingml/2006/table">
            <a:tbl>
              <a:tblPr firstRow="1" bandRow="1">
                <a:tableStyleId>{8EC20E35-A176-4012-BC5E-935CFFF8708E}</a:tableStyleId>
              </a:tblPr>
              <a:tblGrid>
                <a:gridCol w="3048000"/>
                <a:gridCol w="3048000"/>
              </a:tblGrid>
              <a:tr h="504190">
                <a:tc gridSpan="2">
                  <a:txBody>
                    <a:bodyPr/>
                    <a:lstStyle/>
                    <a:p>
                      <a:pPr algn="ctr"/>
                      <a:r>
                        <a:rPr lang="en-US" sz="2400" dirty="0" smtClean="0"/>
                        <a:t>Bosnia and Herzegovina</a:t>
                      </a:r>
                      <a:endParaRPr lang="en-US" sz="2400" dirty="0"/>
                    </a:p>
                  </a:txBody>
                  <a:tcPr/>
                </a:tc>
                <a:tc hMerge="1">
                  <a:txBody>
                    <a:bodyPr/>
                    <a:lstStyle/>
                    <a:p>
                      <a:endParaRPr lang="en-US"/>
                    </a:p>
                  </a:txBody>
                  <a:tcPr/>
                </a:tc>
              </a:tr>
              <a:tr h="504190">
                <a:tc gridSpan="2">
                  <a:txBody>
                    <a:bodyPr/>
                    <a:lstStyle/>
                    <a:p>
                      <a:r>
                        <a:rPr lang="en-US" sz="2000" smtClean="0"/>
                        <a:t>55 projects; EUR 15 mln</a:t>
                      </a:r>
                      <a:endParaRPr lang="en-US" sz="2000"/>
                    </a:p>
                  </a:txBody>
                  <a:tcPr/>
                </a:tc>
                <a:tc hMerge="1">
                  <a:txBody>
                    <a:bodyPr/>
                    <a:lstStyle/>
                    <a:p>
                      <a:endParaRPr lang="en-US"/>
                    </a:p>
                  </a:txBody>
                  <a:tcPr/>
                </a:tc>
              </a:tr>
              <a:tr h="504190">
                <a:tc>
                  <a:txBody>
                    <a:bodyPr/>
                    <a:lstStyle/>
                    <a:p>
                      <a:r>
                        <a:rPr lang="en-US" sz="2000" smtClean="0"/>
                        <a:t>Total CO</a:t>
                      </a:r>
                      <a:r>
                        <a:rPr lang="en-US" sz="2000" baseline="-25000" smtClean="0"/>
                        <a:t>2</a:t>
                      </a:r>
                      <a:r>
                        <a:rPr lang="en-US" sz="2000" smtClean="0"/>
                        <a:t> savings</a:t>
                      </a:r>
                      <a:endParaRPr lang="en-US" sz="2000"/>
                    </a:p>
                  </a:txBody>
                  <a:tcPr/>
                </a:tc>
                <a:tc>
                  <a:txBody>
                    <a:bodyPr/>
                    <a:lstStyle/>
                    <a:p>
                      <a:r>
                        <a:rPr lang="en-US" sz="2000" dirty="0" smtClean="0"/>
                        <a:t>18,352 t/</a:t>
                      </a:r>
                      <a:r>
                        <a:rPr lang="en-US" sz="2000" dirty="0" err="1" smtClean="0"/>
                        <a:t>yr</a:t>
                      </a:r>
                      <a:endParaRPr lang="en-US" sz="2000" dirty="0"/>
                    </a:p>
                  </a:txBody>
                  <a:tcPr/>
                </a:tc>
              </a:tr>
              <a:tr h="504190">
                <a:tc>
                  <a:txBody>
                    <a:bodyPr/>
                    <a:lstStyle/>
                    <a:p>
                      <a:r>
                        <a:rPr lang="en-US" sz="2000" smtClean="0"/>
                        <a:t>Total energy savings</a:t>
                      </a:r>
                      <a:endParaRPr lang="en-US" sz="2000"/>
                    </a:p>
                  </a:txBody>
                  <a:tcPr/>
                </a:tc>
                <a:tc>
                  <a:txBody>
                    <a:bodyPr/>
                    <a:lstStyle/>
                    <a:p>
                      <a:r>
                        <a:rPr lang="en-US" sz="2000" dirty="0" smtClean="0"/>
                        <a:t>46,278 </a:t>
                      </a:r>
                      <a:r>
                        <a:rPr lang="en-US" sz="2000" dirty="0" err="1" smtClean="0"/>
                        <a:t>MWh</a:t>
                      </a:r>
                      <a:r>
                        <a:rPr lang="en-US" sz="2000" dirty="0" smtClean="0"/>
                        <a:t>/</a:t>
                      </a:r>
                      <a:r>
                        <a:rPr lang="en-US" sz="2000" dirty="0" err="1" smtClean="0"/>
                        <a:t>yr</a:t>
                      </a:r>
                      <a:endParaRPr lang="en-US" sz="2000" dirty="0"/>
                    </a:p>
                  </a:txBody>
                  <a:tcPr/>
                </a:tc>
              </a:tr>
            </a:tbl>
          </a:graphicData>
        </a:graphic>
      </p:graphicFrame>
    </p:spTree>
    <p:extLst>
      <p:ext uri="{BB962C8B-B14F-4D97-AF65-F5344CB8AC3E}">
        <p14:creationId xmlns:p14="http://schemas.microsoft.com/office/powerpoint/2010/main" val="410023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0063" y="-1"/>
            <a:ext cx="7148512" cy="1080000"/>
          </a:xfrm>
        </p:spPr>
        <p:txBody>
          <a:bodyPr>
            <a:normAutofit/>
          </a:bodyPr>
          <a:lstStyle/>
          <a:p>
            <a:r>
              <a:rPr lang="en-US" altLang="en-US" dirty="0"/>
              <a:t>Project breakdown  -  Bosnia and Herzegovina</a:t>
            </a:r>
          </a:p>
        </p:txBody>
      </p:sp>
      <p:graphicFrame>
        <p:nvGraphicFramePr>
          <p:cNvPr id="5" name="Table 4"/>
          <p:cNvGraphicFramePr>
            <a:graphicFrameLocks noGrp="1"/>
          </p:cNvGraphicFramePr>
          <p:nvPr/>
        </p:nvGraphicFramePr>
        <p:xfrm>
          <a:off x="500063" y="1533525"/>
          <a:ext cx="3949700" cy="1736808"/>
        </p:xfrm>
        <a:graphic>
          <a:graphicData uri="http://schemas.openxmlformats.org/drawingml/2006/table">
            <a:tbl>
              <a:tblPr/>
              <a:tblGrid>
                <a:gridCol w="3949700"/>
              </a:tblGrid>
              <a:tr h="456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41 EE Projects</a:t>
                      </a:r>
                      <a:endParaRPr kumimoji="0" lang="en-US" sz="2400" b="1" i="0" u="none" strike="noStrike" cap="none" normalizeH="0" baseline="0" dirty="0" smtClean="0">
                        <a:ln>
                          <a:noFill/>
                        </a:ln>
                        <a:solidFill>
                          <a:schemeClr val="bg1"/>
                        </a:solidFill>
                        <a:effectLst/>
                        <a:latin typeface="Arial" charset="0"/>
                        <a:cs typeface="Arial" charset="0"/>
                      </a:endParaRPr>
                    </a:p>
                  </a:txBody>
                  <a:tcPr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456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10 RE Projects</a:t>
                      </a:r>
                      <a:endParaRPr kumimoji="0" lang="en-US" sz="2400" b="1" i="0" u="none" strike="noStrike" cap="none" normalizeH="0" baseline="0" dirty="0" smtClean="0">
                        <a:ln>
                          <a:noFill/>
                        </a:ln>
                        <a:solidFill>
                          <a:schemeClr val="bg1"/>
                        </a:solidFill>
                        <a:effectLst/>
                        <a:latin typeface="Arial" charset="0"/>
                        <a:cs typeface="Arial" charset="0"/>
                      </a:endParaRPr>
                    </a:p>
                  </a:txBody>
                  <a:tcPr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99"/>
                    </a:solidFill>
                  </a:tcPr>
                </a:tc>
              </a:tr>
              <a:tr h="822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4 Combined (EE/RE) Projects</a:t>
                      </a:r>
                    </a:p>
                  </a:txBody>
                  <a:tcPr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684C2"/>
                    </a:solidFill>
                  </a:tcPr>
                </a:tc>
              </a:tr>
            </a:tbl>
          </a:graphicData>
        </a:graphic>
      </p:graphicFrame>
      <p:graphicFrame>
        <p:nvGraphicFramePr>
          <p:cNvPr id="8" name="Table 7"/>
          <p:cNvGraphicFramePr>
            <a:graphicFrameLocks noGrp="1"/>
          </p:cNvGraphicFramePr>
          <p:nvPr/>
        </p:nvGraphicFramePr>
        <p:xfrm>
          <a:off x="606425" y="3778250"/>
          <a:ext cx="7826375" cy="1736850"/>
        </p:xfrm>
        <a:graphic>
          <a:graphicData uri="http://schemas.openxmlformats.org/drawingml/2006/table">
            <a:tbl>
              <a:tblPr/>
              <a:tblGrid>
                <a:gridCol w="7826375"/>
              </a:tblGrid>
              <a:tr h="822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cs typeface="Arial" charset="0"/>
                        </a:rPr>
                        <a:t>Total </a:t>
                      </a:r>
                      <a:r>
                        <a:rPr kumimoji="0" lang="en-US" sz="2400" b="1" i="0" u="none" strike="noStrike" cap="none" normalizeH="0" baseline="0" smtClean="0">
                          <a:ln>
                            <a:noFill/>
                          </a:ln>
                          <a:solidFill>
                            <a:srgbClr val="FFFFFF"/>
                          </a:solidFill>
                          <a:effectLst/>
                          <a:latin typeface="Arial" charset="0"/>
                          <a:cs typeface="Arial" charset="0"/>
                        </a:rPr>
                        <a:t>of 55 </a:t>
                      </a:r>
                      <a:r>
                        <a:rPr kumimoji="0" lang="en-US" sz="2400" b="1" i="0" u="none" strike="noStrike" cap="none" normalizeH="0" baseline="0" dirty="0" smtClean="0">
                          <a:ln>
                            <a:noFill/>
                          </a:ln>
                          <a:solidFill>
                            <a:srgbClr val="FFFFFF"/>
                          </a:solidFill>
                          <a:effectLst/>
                          <a:latin typeface="Arial" charset="0"/>
                          <a:cs typeface="Arial" charset="0"/>
                        </a:rPr>
                        <a:t>projects</a:t>
                      </a:r>
                      <a:r>
                        <a:rPr kumimoji="0" lang="en-US" sz="2400" b="1" i="0" u="none" strike="noStrike" cap="none" normalizeH="0" baseline="0" smtClean="0">
                          <a:ln>
                            <a:noFill/>
                          </a:ln>
                          <a:solidFill>
                            <a:srgbClr val="FFFFFF"/>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charset="0"/>
                          <a:cs typeface="Arial" charset="0"/>
                        </a:rPr>
                        <a:t>of </a:t>
                      </a:r>
                      <a:r>
                        <a:rPr kumimoji="0" lang="en-US" sz="2400" b="1" i="0" u="none" strike="noStrike" cap="none" normalizeH="0" baseline="0" dirty="0" smtClean="0">
                          <a:ln>
                            <a:noFill/>
                          </a:ln>
                          <a:solidFill>
                            <a:srgbClr val="FFFFFF"/>
                          </a:solidFill>
                          <a:effectLst/>
                          <a:latin typeface="Arial" charset="0"/>
                          <a:cs typeface="Arial" charset="0"/>
                        </a:rPr>
                        <a:t>which</a:t>
                      </a:r>
                    </a:p>
                  </a:txBody>
                  <a:tcPr marT="45635" marB="45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6633"/>
                    </a:solidFill>
                  </a:tcPr>
                </a:tc>
              </a:tr>
              <a:tr h="456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0033"/>
                          </a:solidFill>
                          <a:effectLst/>
                          <a:latin typeface="Arial" charset="0"/>
                          <a:cs typeface="Arial" charset="0"/>
                        </a:rPr>
                        <a:t>Raiffeisen Bank:    37</a:t>
                      </a:r>
                      <a:endParaRPr kumimoji="0" lang="en-US" sz="2400" b="1" i="0" u="none" strike="noStrike" cap="none" normalizeH="0" baseline="0" dirty="0" smtClean="0">
                        <a:ln>
                          <a:noFill/>
                        </a:ln>
                        <a:solidFill>
                          <a:srgbClr val="660033"/>
                        </a:solidFill>
                        <a:effectLst/>
                        <a:latin typeface="Arial" charset="0"/>
                        <a:cs typeface="Arial" charset="0"/>
                      </a:endParaRPr>
                    </a:p>
                  </a:txBody>
                  <a:tcPr marT="45635" marB="45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1C082"/>
                    </a:solidFill>
                  </a:tcPr>
                </a:tc>
              </a:tr>
              <a:tr h="456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0033"/>
                          </a:solidFill>
                          <a:effectLst/>
                          <a:latin typeface="Arial" charset="0"/>
                          <a:cs typeface="Arial" charset="0"/>
                        </a:rPr>
                        <a:t>UniCredit Bank:     18</a:t>
                      </a:r>
                      <a:endParaRPr kumimoji="0" lang="en-US" sz="2400" b="1" i="0" u="none" strike="noStrike" cap="none" normalizeH="0" baseline="0" dirty="0" smtClean="0">
                        <a:ln>
                          <a:noFill/>
                        </a:ln>
                        <a:solidFill>
                          <a:srgbClr val="660033"/>
                        </a:solidFill>
                        <a:effectLst/>
                        <a:latin typeface="Arial" charset="0"/>
                        <a:cs typeface="Arial" charset="0"/>
                      </a:endParaRPr>
                    </a:p>
                  </a:txBody>
                  <a:tcPr marT="45635" marB="45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6CF"/>
                    </a:solidFill>
                  </a:tcPr>
                </a:tc>
              </a:tr>
            </a:tbl>
          </a:graphicData>
        </a:graphic>
      </p:graphicFrame>
      <p:pic>
        <p:nvPicPr>
          <p:cNvPr id="24599" name="Picture 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1225" y="1525588"/>
            <a:ext cx="40481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262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6858000" cy="1080000"/>
          </a:xfrm>
        </p:spPr>
        <p:txBody>
          <a:bodyPr/>
          <a:lstStyle/>
          <a:p>
            <a:r>
              <a:rPr lang="en-US" dirty="0"/>
              <a:t>EBRD strategy for Bosnia and Herzegovina </a:t>
            </a:r>
            <a:r>
              <a:rPr lang="en-US" dirty="0" smtClean="0"/>
              <a:t>2014-17</a:t>
            </a:r>
            <a:endParaRPr lang="en-GB" dirty="0"/>
          </a:p>
        </p:txBody>
      </p:sp>
      <p:sp>
        <p:nvSpPr>
          <p:cNvPr id="3" name="Content Placeholder 2"/>
          <p:cNvSpPr>
            <a:spLocks noGrp="1"/>
          </p:cNvSpPr>
          <p:nvPr>
            <p:ph idx="1"/>
          </p:nvPr>
        </p:nvSpPr>
        <p:spPr>
          <a:xfrm>
            <a:off x="501650" y="1285874"/>
            <a:ext cx="7880349" cy="5314951"/>
          </a:xfrm>
        </p:spPr>
        <p:txBody>
          <a:bodyPr>
            <a:normAutofit fontScale="85000" lnSpcReduction="20000"/>
          </a:bodyPr>
          <a:lstStyle/>
          <a:p>
            <a:pPr algn="just">
              <a:lnSpc>
                <a:spcPct val="120000"/>
              </a:lnSpc>
            </a:pPr>
            <a:r>
              <a:rPr lang="en-GB" b="1" dirty="0" smtClean="0"/>
              <a:t>Strategy process based on a comprehensive involvement of the authorities </a:t>
            </a:r>
            <a:r>
              <a:rPr lang="en-GB" b="1" dirty="0"/>
              <a:t>and other relevant stakeholders (civil society, NGOs, various organizations/institutions</a:t>
            </a:r>
            <a:r>
              <a:rPr lang="en-GB" b="1" dirty="0" smtClean="0"/>
              <a:t>):</a:t>
            </a:r>
            <a:endParaRPr lang="en-GB" b="1" dirty="0"/>
          </a:p>
          <a:p>
            <a:pPr marL="702900" lvl="2" indent="-342900" algn="just">
              <a:lnSpc>
                <a:spcPct val="120000"/>
              </a:lnSpc>
              <a:buFont typeface="Arial" panose="020B0604020202020204" pitchFamily="34" charset="0"/>
              <a:buChar char="•"/>
            </a:pPr>
            <a:r>
              <a:rPr lang="en-GB" dirty="0" smtClean="0"/>
              <a:t>The authorities </a:t>
            </a:r>
            <a:r>
              <a:rPr lang="en-GB" dirty="0"/>
              <a:t>have received the draft strategy in </a:t>
            </a:r>
            <a:r>
              <a:rPr lang="en-GB" dirty="0" smtClean="0"/>
              <a:t>July 2013. </a:t>
            </a:r>
            <a:endParaRPr lang="en-GB" dirty="0"/>
          </a:p>
          <a:p>
            <a:pPr marL="702900" lvl="2" indent="-342900" algn="just">
              <a:lnSpc>
                <a:spcPct val="120000"/>
              </a:lnSpc>
              <a:buFont typeface="Arial" panose="020B0604020202020204" pitchFamily="34" charset="0"/>
              <a:buChar char="•"/>
            </a:pPr>
            <a:r>
              <a:rPr lang="en-GB" dirty="0" smtClean="0"/>
              <a:t>In </a:t>
            </a:r>
            <a:r>
              <a:rPr lang="en-GB" dirty="0"/>
              <a:t>accordance with the EBRD Public Information Policy (PIP), the draft Strategy for Bosnia and Herzegovina was posted on the EBRD web site in English and in the local language for 45 calendar days starting from 1 October 2013 to 14 November 2013. The start of the review process was also advertised through social media platforms (e.g. Facebook, Twitter, Google+, LinkedIn).</a:t>
            </a:r>
          </a:p>
          <a:p>
            <a:pPr marL="702900" lvl="2" indent="-342900" algn="just">
              <a:lnSpc>
                <a:spcPct val="120000"/>
              </a:lnSpc>
              <a:buFont typeface="Arial" panose="020B0604020202020204" pitchFamily="34" charset="0"/>
              <a:buChar char="•"/>
            </a:pPr>
            <a:r>
              <a:rPr lang="en-GB" dirty="0" smtClean="0"/>
              <a:t>In </a:t>
            </a:r>
            <a:r>
              <a:rPr lang="en-GB" dirty="0"/>
              <a:t>the course of the Strategy preparation, a delegation of the EBRD Board Directors met with representatives of CSOs on 18 March 2013 with the objective to gather civil society’s feedback on socio-economic, good governance and environmental challenges in the country.</a:t>
            </a:r>
          </a:p>
          <a:p>
            <a:pPr marL="702900" lvl="2" indent="-342900" algn="just">
              <a:lnSpc>
                <a:spcPct val="120000"/>
              </a:lnSpc>
              <a:buFont typeface="Arial" panose="020B0604020202020204" pitchFamily="34" charset="0"/>
              <a:buChar char="•"/>
            </a:pPr>
            <a:r>
              <a:rPr lang="en-GB" dirty="0" smtClean="0"/>
              <a:t>As </a:t>
            </a:r>
            <a:r>
              <a:rPr lang="en-GB" dirty="0"/>
              <a:t>part of the public consultation process, the EBRD Resident Office in Bosnia and Herzegovina hosted a workshop with civil society organisations on 6 November 2013 in Sarajevo with the aim to discuss and solicit comments on the draft Strategy. The event attracted 22 participants coming from 16 CSOs and one consulting company. </a:t>
            </a:r>
            <a:endParaRPr lang="en-US" dirty="0" smtClean="0"/>
          </a:p>
          <a:p>
            <a:pPr marL="702900" lvl="2"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1680189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6858000" cy="1080000"/>
          </a:xfrm>
        </p:spPr>
        <p:txBody>
          <a:bodyPr/>
          <a:lstStyle/>
          <a:p>
            <a:r>
              <a:rPr lang="en-US" dirty="0"/>
              <a:t>EBRD strategy for Bosnia and Herzegovina </a:t>
            </a:r>
            <a:r>
              <a:rPr lang="en-US" dirty="0" smtClean="0"/>
              <a:t>2014-17</a:t>
            </a:r>
            <a:endParaRPr lang="en-GB" dirty="0"/>
          </a:p>
        </p:txBody>
      </p:sp>
      <p:sp>
        <p:nvSpPr>
          <p:cNvPr id="3" name="Content Placeholder 2"/>
          <p:cNvSpPr>
            <a:spLocks noGrp="1"/>
          </p:cNvSpPr>
          <p:nvPr>
            <p:ph idx="1"/>
          </p:nvPr>
        </p:nvSpPr>
        <p:spPr>
          <a:xfrm>
            <a:off x="720726" y="1438274"/>
            <a:ext cx="7632700" cy="4591051"/>
          </a:xfrm>
        </p:spPr>
        <p:txBody>
          <a:bodyPr>
            <a:normAutofit/>
          </a:bodyPr>
          <a:lstStyle/>
          <a:p>
            <a:pPr algn="just"/>
            <a:r>
              <a:rPr lang="en-GB" b="1" dirty="0" smtClean="0"/>
              <a:t>Strategy document includes:</a:t>
            </a:r>
          </a:p>
          <a:p>
            <a:pPr marL="702900" lvl="2" indent="-342900" algn="just">
              <a:buFont typeface="Arial" panose="020B0604020202020204" pitchFamily="34" charset="0"/>
              <a:buChar char="•"/>
            </a:pPr>
            <a:r>
              <a:rPr lang="en-US" dirty="0" smtClean="0"/>
              <a:t>Overview of activities to date</a:t>
            </a:r>
          </a:p>
          <a:p>
            <a:pPr marL="702900" lvl="2" indent="-342900" algn="just">
              <a:buFont typeface="Arial" panose="020B0604020202020204" pitchFamily="34" charset="0"/>
              <a:buChar char="•"/>
            </a:pPr>
            <a:r>
              <a:rPr lang="en-US" dirty="0" smtClean="0"/>
              <a:t>Political context</a:t>
            </a:r>
          </a:p>
          <a:p>
            <a:pPr marL="702900" lvl="2" indent="-342900" algn="just">
              <a:buFont typeface="Arial" panose="020B0604020202020204" pitchFamily="34" charset="0"/>
              <a:buChar char="•"/>
            </a:pPr>
            <a:r>
              <a:rPr lang="en-US" dirty="0" smtClean="0"/>
              <a:t>Macroeconomic context</a:t>
            </a:r>
          </a:p>
          <a:p>
            <a:pPr marL="702900" lvl="2" indent="-342900" algn="just">
              <a:buFont typeface="Arial" panose="020B0604020202020204" pitchFamily="34" charset="0"/>
              <a:buChar char="•"/>
            </a:pPr>
            <a:r>
              <a:rPr lang="en-US" dirty="0" smtClean="0"/>
              <a:t>Structural reform context</a:t>
            </a:r>
          </a:p>
          <a:p>
            <a:pPr marL="702900" lvl="2" indent="-342900" algn="just">
              <a:buFont typeface="Arial" panose="020B0604020202020204" pitchFamily="34" charset="0"/>
              <a:buChar char="•"/>
            </a:pPr>
            <a:r>
              <a:rPr lang="en-US" dirty="0" smtClean="0"/>
              <a:t>Business environment</a:t>
            </a:r>
          </a:p>
          <a:p>
            <a:pPr marL="702900" lvl="2" indent="-342900" algn="just">
              <a:buFont typeface="Arial" panose="020B0604020202020204" pitchFamily="34" charset="0"/>
              <a:buChar char="•"/>
            </a:pPr>
            <a:r>
              <a:rPr lang="en-US" dirty="0" smtClean="0"/>
              <a:t>Social context</a:t>
            </a:r>
          </a:p>
          <a:p>
            <a:pPr marL="702900" lvl="2" indent="-342900" algn="just">
              <a:buFont typeface="Arial" panose="020B0604020202020204" pitchFamily="34" charset="0"/>
              <a:buChar char="•"/>
            </a:pPr>
            <a:r>
              <a:rPr lang="en-US" dirty="0" smtClean="0"/>
              <a:t>Legal context</a:t>
            </a:r>
          </a:p>
          <a:p>
            <a:pPr marL="702900" lvl="2" indent="-342900" algn="just">
              <a:buFont typeface="Arial" panose="020B0604020202020204" pitchFamily="34" charset="0"/>
              <a:buChar char="•"/>
            </a:pPr>
            <a:r>
              <a:rPr lang="en-US" dirty="0" smtClean="0"/>
              <a:t>Energy efficiency and climate change context</a:t>
            </a:r>
          </a:p>
          <a:p>
            <a:pPr lvl="2" indent="0" algn="just">
              <a:buNone/>
            </a:pPr>
            <a:endParaRPr lang="en-US" dirty="0" smtClean="0"/>
          </a:p>
          <a:p>
            <a:pPr marL="702900" lvl="2"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221656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6858000" cy="1080000"/>
          </a:xfrm>
        </p:spPr>
        <p:txBody>
          <a:bodyPr/>
          <a:lstStyle/>
          <a:p>
            <a:r>
              <a:rPr lang="en-US" dirty="0"/>
              <a:t>EBRD strategy for Bosnia and Herzegovina </a:t>
            </a:r>
            <a:r>
              <a:rPr lang="en-US" dirty="0" smtClean="0"/>
              <a:t>2014-17</a:t>
            </a:r>
            <a:endParaRPr lang="en-GB" dirty="0"/>
          </a:p>
        </p:txBody>
      </p:sp>
      <p:sp>
        <p:nvSpPr>
          <p:cNvPr id="3" name="Content Placeholder 2"/>
          <p:cNvSpPr>
            <a:spLocks noGrp="1"/>
          </p:cNvSpPr>
          <p:nvPr>
            <p:ph idx="1"/>
          </p:nvPr>
        </p:nvSpPr>
        <p:spPr>
          <a:xfrm>
            <a:off x="720726" y="1438274"/>
            <a:ext cx="7632700" cy="4591051"/>
          </a:xfrm>
        </p:spPr>
        <p:txBody>
          <a:bodyPr>
            <a:normAutofit/>
          </a:bodyPr>
          <a:lstStyle/>
          <a:p>
            <a:pPr algn="just"/>
            <a:r>
              <a:rPr lang="en-GB" b="1" dirty="0" smtClean="0"/>
              <a:t>Strategy document includes (continuation):</a:t>
            </a:r>
          </a:p>
          <a:p>
            <a:pPr marL="702900" lvl="2" indent="-342900" algn="just">
              <a:buFont typeface="Arial" panose="020B0604020202020204" pitchFamily="34" charset="0"/>
              <a:buChar char="•"/>
            </a:pPr>
            <a:r>
              <a:rPr lang="en-US" dirty="0" smtClean="0"/>
              <a:t>Detail presentation of strategic orientations </a:t>
            </a:r>
          </a:p>
          <a:p>
            <a:pPr lvl="2" indent="0" algn="just">
              <a:buNone/>
            </a:pPr>
            <a:r>
              <a:rPr lang="en-US" dirty="0"/>
              <a:t> </a:t>
            </a:r>
            <a:r>
              <a:rPr lang="en-US" dirty="0" smtClean="0"/>
              <a:t>       – key challenges and operational responses</a:t>
            </a:r>
          </a:p>
          <a:p>
            <a:pPr lvl="2" indent="0" algn="just">
              <a:buNone/>
            </a:pPr>
            <a:r>
              <a:rPr lang="en-US" dirty="0"/>
              <a:t> </a:t>
            </a:r>
            <a:r>
              <a:rPr lang="en-US" dirty="0" smtClean="0"/>
              <a:t>       </a:t>
            </a:r>
            <a:r>
              <a:rPr lang="en-US" dirty="0"/>
              <a:t>– </a:t>
            </a:r>
            <a:r>
              <a:rPr lang="en-US" dirty="0" smtClean="0"/>
              <a:t>policy dialogue priorities</a:t>
            </a:r>
          </a:p>
          <a:p>
            <a:pPr lvl="2" indent="0" algn="just">
              <a:buNone/>
            </a:pPr>
            <a:r>
              <a:rPr lang="en-US" dirty="0" smtClean="0"/>
              <a:t>        </a:t>
            </a:r>
            <a:r>
              <a:rPr lang="en-US" dirty="0"/>
              <a:t>– </a:t>
            </a:r>
            <a:r>
              <a:rPr lang="en-US" dirty="0" smtClean="0"/>
              <a:t>environmental and social implications</a:t>
            </a:r>
          </a:p>
          <a:p>
            <a:pPr lvl="2" indent="0" algn="just">
              <a:buNone/>
            </a:pPr>
            <a:r>
              <a:rPr lang="en-US" dirty="0" smtClean="0"/>
              <a:t>        </a:t>
            </a:r>
            <a:r>
              <a:rPr lang="en-US" dirty="0"/>
              <a:t>– </a:t>
            </a:r>
            <a:r>
              <a:rPr lang="en-US" dirty="0" smtClean="0"/>
              <a:t>access to capital </a:t>
            </a:r>
          </a:p>
          <a:p>
            <a:pPr lvl="2" indent="0" algn="just">
              <a:buNone/>
            </a:pPr>
            <a:r>
              <a:rPr lang="en-US" dirty="0" smtClean="0"/>
              <a:t>        </a:t>
            </a:r>
            <a:r>
              <a:rPr lang="en-US" dirty="0"/>
              <a:t>– </a:t>
            </a:r>
            <a:r>
              <a:rPr lang="en-US" dirty="0" smtClean="0"/>
              <a:t>cooperation with other IFIs, EU and donors</a:t>
            </a:r>
          </a:p>
          <a:p>
            <a:pPr marL="702900" lvl="2" indent="-342900" algn="just"/>
            <a:r>
              <a:rPr lang="en-US" dirty="0" smtClean="0"/>
              <a:t>More detail analyses in the annexes</a:t>
            </a:r>
          </a:p>
          <a:p>
            <a:pPr lvl="2" indent="0" algn="just">
              <a:buNone/>
            </a:pPr>
            <a:endParaRPr lang="en-US" dirty="0" smtClean="0"/>
          </a:p>
          <a:p>
            <a:pPr lvl="2" indent="0" algn="just">
              <a:buNone/>
            </a:pPr>
            <a:endParaRPr lang="en-US" dirty="0" smtClean="0"/>
          </a:p>
          <a:p>
            <a:pPr marL="702900" lvl="2"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694089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6858000" cy="1080000"/>
          </a:xfrm>
        </p:spPr>
        <p:txBody>
          <a:bodyPr/>
          <a:lstStyle/>
          <a:p>
            <a:r>
              <a:rPr lang="en-US" dirty="0"/>
              <a:t>EBRD strategy for Bosnia and Herzegovina </a:t>
            </a:r>
            <a:r>
              <a:rPr lang="en-US" dirty="0" smtClean="0"/>
              <a:t>2014-17</a:t>
            </a:r>
            <a:endParaRPr lang="en-GB" dirty="0"/>
          </a:p>
        </p:txBody>
      </p:sp>
      <p:sp>
        <p:nvSpPr>
          <p:cNvPr id="3" name="Content Placeholder 2"/>
          <p:cNvSpPr>
            <a:spLocks noGrp="1"/>
          </p:cNvSpPr>
          <p:nvPr>
            <p:ph idx="1"/>
          </p:nvPr>
        </p:nvSpPr>
        <p:spPr>
          <a:xfrm>
            <a:off x="720726" y="1438274"/>
            <a:ext cx="7632700" cy="4591051"/>
          </a:xfrm>
        </p:spPr>
        <p:txBody>
          <a:bodyPr>
            <a:normAutofit fontScale="92500" lnSpcReduction="10000"/>
          </a:bodyPr>
          <a:lstStyle/>
          <a:p>
            <a:pPr marL="342900" indent="-342900" algn="just">
              <a:buFont typeface="Arial" panose="020B0604020202020204" pitchFamily="34" charset="0"/>
              <a:buChar char="•"/>
            </a:pPr>
            <a:r>
              <a:rPr lang="en-GB" dirty="0" smtClean="0"/>
              <a:t>EBRD Board of Directors adopted the new 3-year strategy for Bosnia and Herzegovina in January 2014.</a:t>
            </a:r>
          </a:p>
          <a:p>
            <a:pPr marL="342900" indent="-342900" algn="just">
              <a:buFont typeface="Arial" panose="020B0604020202020204" pitchFamily="34" charset="0"/>
              <a:buChar char="•"/>
            </a:pPr>
            <a:r>
              <a:rPr lang="en-GB" dirty="0"/>
              <a:t>In the forthcoming strategy period the Bank will </a:t>
            </a:r>
            <a:r>
              <a:rPr lang="en-GB" dirty="0" smtClean="0"/>
              <a:t>focus on:</a:t>
            </a:r>
          </a:p>
          <a:p>
            <a:pPr marL="702900" lvl="2" indent="-342900" algn="just">
              <a:buFont typeface="Arial" panose="020B0604020202020204" pitchFamily="34" charset="0"/>
              <a:buChar char="•"/>
            </a:pPr>
            <a:r>
              <a:rPr lang="en-GB" b="1" dirty="0" smtClean="0"/>
              <a:t>Restructuring </a:t>
            </a:r>
            <a:r>
              <a:rPr lang="en-GB" b="1" dirty="0"/>
              <a:t>and expansion of the local private sector. </a:t>
            </a:r>
            <a:endParaRPr lang="en-GB" b="1" dirty="0" smtClean="0"/>
          </a:p>
          <a:p>
            <a:pPr marL="702900" lvl="2" indent="-342900" algn="just">
              <a:buFont typeface="Arial" panose="020B0604020202020204" pitchFamily="34" charset="0"/>
              <a:buChar char="•"/>
            </a:pPr>
            <a:r>
              <a:rPr lang="en-GB" b="1" dirty="0" smtClean="0"/>
              <a:t>Forging </a:t>
            </a:r>
            <a:r>
              <a:rPr lang="en-GB" b="1" dirty="0"/>
              <a:t>closer linkages with wider regional markets. </a:t>
            </a:r>
            <a:endParaRPr lang="en-GB" b="1" dirty="0" smtClean="0"/>
          </a:p>
          <a:p>
            <a:pPr marL="702900" lvl="2" indent="-342900" algn="just">
              <a:buFont typeface="Arial" panose="020B0604020202020204" pitchFamily="34" charset="0"/>
              <a:buChar char="•"/>
            </a:pPr>
            <a:r>
              <a:rPr lang="en-GB" b="1" dirty="0" smtClean="0"/>
              <a:t>Promoting </a:t>
            </a:r>
            <a:r>
              <a:rPr lang="en-GB" b="1" dirty="0"/>
              <a:t>a more efficient and sustainable use of resources. </a:t>
            </a:r>
            <a:endParaRPr lang="en-GB" b="1" dirty="0" smtClean="0"/>
          </a:p>
          <a:p>
            <a:pPr marL="342900" indent="-342900" algn="just">
              <a:buFont typeface="Arial" panose="020B0604020202020204" pitchFamily="34" charset="0"/>
              <a:buChar char="•"/>
            </a:pPr>
            <a:r>
              <a:rPr lang="en-GB" dirty="0" smtClean="0"/>
              <a:t>The </a:t>
            </a:r>
            <a:r>
              <a:rPr lang="en-GB" dirty="0"/>
              <a:t>Bank will seek to promote </a:t>
            </a:r>
            <a:r>
              <a:rPr lang="en-GB" i="1" dirty="0"/>
              <a:t>internal integration </a:t>
            </a:r>
            <a:r>
              <a:rPr lang="en-GB" dirty="0"/>
              <a:t>by actively seeking out investments that further deepen economic linkages between the two entities, and </a:t>
            </a:r>
            <a:r>
              <a:rPr lang="en-GB" dirty="0" err="1"/>
              <a:t>Brcko</a:t>
            </a:r>
            <a:r>
              <a:rPr lang="en-GB" dirty="0"/>
              <a:t> District, both with private companies and through institutional reforms in the public sector</a:t>
            </a:r>
            <a:r>
              <a:rPr lang="en-GB" dirty="0" smtClean="0"/>
              <a:t>.</a:t>
            </a:r>
          </a:p>
          <a:p>
            <a:pPr marL="342900" indent="-342900" algn="just">
              <a:buFont typeface="Arial" panose="020B0604020202020204" pitchFamily="34" charset="0"/>
              <a:buChar char="•"/>
            </a:pPr>
            <a:r>
              <a:rPr lang="en-GB" dirty="0" smtClean="0"/>
              <a:t>The </a:t>
            </a:r>
            <a:r>
              <a:rPr lang="en-GB" dirty="0"/>
              <a:t>EBRD will seek to align its operation with the priorities of local authorities and closely cooperate with other International Financial Institutions and donors, including the European Union</a:t>
            </a:r>
          </a:p>
        </p:txBody>
      </p:sp>
    </p:spTree>
    <p:extLst>
      <p:ext uri="{BB962C8B-B14F-4D97-AF65-F5344CB8AC3E}">
        <p14:creationId xmlns:p14="http://schemas.microsoft.com/office/powerpoint/2010/main" val="2727840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794500" cy="1080000"/>
          </a:xfrm>
        </p:spPr>
        <p:txBody>
          <a:bodyPr>
            <a:normAutofit fontScale="90000"/>
          </a:bodyPr>
          <a:lstStyle/>
          <a:p>
            <a:r>
              <a:rPr lang="en-US" dirty="0" smtClean="0"/>
              <a:t/>
            </a:r>
            <a:br>
              <a:rPr lang="en-US" dirty="0" smtClean="0"/>
            </a:br>
            <a:r>
              <a:rPr lang="en-US" sz="2700" dirty="0" smtClean="0"/>
              <a:t>EBRD strategy for Bosnia and Herzegovina 2014-17</a:t>
            </a:r>
            <a:br>
              <a:rPr lang="en-US" sz="2700" dirty="0" smtClean="0"/>
            </a:br>
            <a:r>
              <a:rPr lang="en-US" sz="2700" dirty="0" smtClean="0"/>
              <a:t>Strategic </a:t>
            </a:r>
            <a:r>
              <a:rPr lang="en-US" sz="2700" dirty="0"/>
              <a:t>Orientations</a:t>
            </a:r>
            <a:r>
              <a:rPr lang="en-GB" sz="2700" b="1" dirty="0"/>
              <a:t/>
            </a:r>
            <a:br>
              <a:rPr lang="en-GB" sz="2700" b="1" dirty="0"/>
            </a:br>
            <a:endParaRPr lang="en-GB" sz="2700" dirty="0"/>
          </a:p>
        </p:txBody>
      </p:sp>
      <p:sp>
        <p:nvSpPr>
          <p:cNvPr id="3" name="Content Placeholder 2"/>
          <p:cNvSpPr>
            <a:spLocks noGrp="1"/>
          </p:cNvSpPr>
          <p:nvPr>
            <p:ph idx="1"/>
          </p:nvPr>
        </p:nvSpPr>
        <p:spPr>
          <a:xfrm>
            <a:off x="720725" y="1333500"/>
            <a:ext cx="7813675" cy="4991100"/>
          </a:xfrm>
        </p:spPr>
        <p:txBody>
          <a:bodyPr>
            <a:normAutofit fontScale="92500"/>
          </a:bodyPr>
          <a:lstStyle/>
          <a:p>
            <a:r>
              <a:rPr lang="en-GB" dirty="0" smtClean="0"/>
              <a:t>•</a:t>
            </a:r>
            <a:r>
              <a:rPr lang="en-GB" dirty="0"/>
              <a:t>	</a:t>
            </a:r>
            <a:r>
              <a:rPr lang="en-GB" sz="1700" b="1" dirty="0" smtClean="0"/>
              <a:t>Restructuring </a:t>
            </a:r>
            <a:r>
              <a:rPr lang="en-GB" sz="1700" b="1" dirty="0"/>
              <a:t>and expansion of the local private sector</a:t>
            </a:r>
            <a:r>
              <a:rPr lang="en-GB" sz="1700" dirty="0"/>
              <a:t>: The EBRD will target local and foreign companies for investments in the country and provide financing for restructuring and expansion of smaller local companies. The Bank will provide SME credit lines through local banks, microfinance loans and non-financial support.</a:t>
            </a:r>
          </a:p>
          <a:p>
            <a:r>
              <a:rPr lang="en-GB" sz="1700" dirty="0"/>
              <a:t>•	</a:t>
            </a:r>
            <a:r>
              <a:rPr lang="en-GB" sz="1700" b="1" dirty="0"/>
              <a:t>Forging closer linkages with wider regional markets</a:t>
            </a:r>
            <a:r>
              <a:rPr lang="en-GB" sz="1700" dirty="0"/>
              <a:t>: The EBRD will support private investments, increased trade flows and infrastructure improvements deepening regional integration. The Bank will encourage greater private sector involvement in public infrastructure upgrades and put a strong emphasis on improvements of standards towards EU norms.</a:t>
            </a:r>
          </a:p>
          <a:p>
            <a:r>
              <a:rPr lang="en-GB" sz="1700" dirty="0"/>
              <a:t>•	</a:t>
            </a:r>
            <a:r>
              <a:rPr lang="en-GB" sz="1700" b="1" dirty="0"/>
              <a:t>Promoting a more efficient and sustainable use of resources</a:t>
            </a:r>
            <a:r>
              <a:rPr lang="en-GB" sz="1700" dirty="0"/>
              <a:t>: The EBRD will provide financing for energy and resource efficiency improvements for </a:t>
            </a:r>
            <a:r>
              <a:rPr lang="en-GB" sz="1700" dirty="0" smtClean="0"/>
              <a:t>corporate </a:t>
            </a:r>
            <a:r>
              <a:rPr lang="en-GB" sz="1700" dirty="0"/>
              <a:t>clients in the private and public sectors and for the restructuring and commercialisation of municipal utility companies and continue an active policy </a:t>
            </a:r>
            <a:r>
              <a:rPr lang="en-GB" sz="1700" dirty="0" smtClean="0"/>
              <a:t>dialogue.</a:t>
            </a:r>
          </a:p>
          <a:p>
            <a:r>
              <a:rPr lang="en-GB" sz="1700" dirty="0"/>
              <a:t>•	</a:t>
            </a:r>
            <a:r>
              <a:rPr lang="en-GB" sz="1700" b="1" dirty="0"/>
              <a:t>Aim to provide </a:t>
            </a:r>
            <a:r>
              <a:rPr lang="en-GB" sz="1700" b="1" dirty="0" smtClean="0"/>
              <a:t>EUR 100 million </a:t>
            </a:r>
            <a:r>
              <a:rPr lang="en-GB" sz="1700" b="1" dirty="0"/>
              <a:t>to </a:t>
            </a:r>
            <a:r>
              <a:rPr lang="en-GB" sz="1700" b="1" dirty="0" smtClean="0"/>
              <a:t>EUR 200 million </a:t>
            </a:r>
            <a:r>
              <a:rPr lang="en-GB" sz="1700" b="1" dirty="0"/>
              <a:t>per year</a:t>
            </a:r>
            <a:r>
              <a:rPr lang="en-GB" sz="1700" dirty="0"/>
              <a:t>, with about 70-80 per cent of projects in the private sector, depending on the </a:t>
            </a:r>
            <a:r>
              <a:rPr lang="en-GB" sz="1700" dirty="0" smtClean="0"/>
              <a:t>reform progress and </a:t>
            </a:r>
            <a:r>
              <a:rPr lang="en-GB" sz="1700" dirty="0"/>
              <a:t>EU integration process.</a:t>
            </a:r>
          </a:p>
          <a:p>
            <a:r>
              <a:rPr lang="en-GB" sz="1700" dirty="0" smtClean="0"/>
              <a:t> </a:t>
            </a:r>
            <a:endParaRPr lang="en-GB" sz="1700" dirty="0"/>
          </a:p>
          <a:p>
            <a:endParaRPr lang="en-GB" dirty="0"/>
          </a:p>
        </p:txBody>
      </p:sp>
    </p:spTree>
    <p:extLst>
      <p:ext uri="{BB962C8B-B14F-4D97-AF65-F5344CB8AC3E}">
        <p14:creationId xmlns:p14="http://schemas.microsoft.com/office/powerpoint/2010/main" val="32453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a:xfrm>
            <a:off x="635000" y="122237"/>
            <a:ext cx="6335713" cy="847726"/>
          </a:xfrm>
        </p:spPr>
        <p:txBody>
          <a:bodyPr wrap="square" numCol="1" anchorCtr="0" compatLnSpc="1">
            <a:prstTxWarp prst="textNoShape">
              <a:avLst/>
            </a:prstTxWarp>
            <a:normAutofit/>
          </a:bodyPr>
          <a:lstStyle/>
          <a:p>
            <a:pPr eaLnBrk="1" hangingPunct="1"/>
            <a:r>
              <a:rPr lang="en-GB" dirty="0" smtClean="0">
                <a:latin typeface="Bodoni MT" pitchFamily="18" charset="0"/>
                <a:cs typeface="Arial" charset="0"/>
              </a:rPr>
              <a:t>Contacts</a:t>
            </a:r>
          </a:p>
        </p:txBody>
      </p:sp>
      <p:graphicFrame>
        <p:nvGraphicFramePr>
          <p:cNvPr id="5" name="Group 76"/>
          <p:cNvGraphicFramePr>
            <a:graphicFrameLocks noGrp="1"/>
          </p:cNvGraphicFramePr>
          <p:nvPr>
            <p:extLst>
              <p:ext uri="{D42A27DB-BD31-4B8C-83A1-F6EECF244321}">
                <p14:modId xmlns:p14="http://schemas.microsoft.com/office/powerpoint/2010/main" val="4016490820"/>
              </p:ext>
            </p:extLst>
          </p:nvPr>
        </p:nvGraphicFramePr>
        <p:xfrm>
          <a:off x="401638" y="2117725"/>
          <a:ext cx="3465512" cy="1371584"/>
        </p:xfrm>
        <a:graphic>
          <a:graphicData uri="http://schemas.openxmlformats.org/drawingml/2006/table">
            <a:tbl>
              <a:tblPr/>
              <a:tblGrid>
                <a:gridCol w="3465512"/>
              </a:tblGrid>
              <a:tr h="1287463">
                <a:tc>
                  <a:txBody>
                    <a:bodyPr/>
                    <a:lstStyle/>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1400" b="1" i="0" u="none" strike="noStrike" cap="none" normalizeH="0" baseline="0" dirty="0" smtClean="0">
                          <a:ln>
                            <a:noFill/>
                          </a:ln>
                          <a:solidFill>
                            <a:schemeClr val="tx1"/>
                          </a:solidFill>
                          <a:effectLst/>
                          <a:latin typeface="Franklin Gothic Book" pitchFamily="34" charset="0"/>
                        </a:rPr>
                        <a:t>Libor Krkoska</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US" sz="1400" b="1" i="0" u="none" strike="noStrike" cap="none" normalizeH="0" baseline="0" dirty="0" smtClean="0">
                          <a:ln>
                            <a:noFill/>
                          </a:ln>
                          <a:solidFill>
                            <a:schemeClr val="tx1"/>
                          </a:solidFill>
                          <a:effectLst/>
                          <a:latin typeface="Franklin Gothic Book" pitchFamily="34" charset="0"/>
                        </a:rPr>
                        <a:t>Head of Office</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US" sz="1400" b="1" i="0" u="none" strike="noStrike" cap="none" normalizeH="0" baseline="0" dirty="0" smtClean="0">
                          <a:ln>
                            <a:noFill/>
                          </a:ln>
                          <a:solidFill>
                            <a:schemeClr val="tx1"/>
                          </a:solidFill>
                          <a:effectLst/>
                          <a:latin typeface="Franklin Gothic Book" pitchFamily="34" charset="0"/>
                        </a:rPr>
                        <a:t>EBRD in Bosnia and Herzegovina</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US" sz="1400" b="1" i="0" u="none" strike="noStrike" cap="none" normalizeH="0" baseline="0" dirty="0" smtClean="0">
                          <a:ln>
                            <a:noFill/>
                          </a:ln>
                          <a:solidFill>
                            <a:schemeClr val="tx1"/>
                          </a:solidFill>
                          <a:effectLst/>
                          <a:latin typeface="Franklin Gothic Book" pitchFamily="34" charset="0"/>
                        </a:rPr>
                        <a:t>Tel: +387 33 667 945/6/7</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US" sz="1400" b="1" i="0" u="none" strike="noStrike" cap="none" normalizeH="0" baseline="0" dirty="0" smtClean="0">
                          <a:ln>
                            <a:noFill/>
                          </a:ln>
                          <a:solidFill>
                            <a:schemeClr val="tx1"/>
                          </a:solidFill>
                          <a:effectLst/>
                          <a:latin typeface="Franklin Gothic Book" pitchFamily="34" charset="0"/>
                        </a:rPr>
                        <a:t>Fax: +387 33 667 950</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US" sz="1400" b="1" i="0" u="none" strike="noStrike" cap="none" normalizeH="0" baseline="0" dirty="0" smtClean="0">
                          <a:ln>
                            <a:noFill/>
                          </a:ln>
                          <a:solidFill>
                            <a:schemeClr val="tx1"/>
                          </a:solidFill>
                          <a:effectLst/>
                          <a:latin typeface="Franklin Gothic Book" pitchFamily="34" charset="0"/>
                        </a:rPr>
                        <a:t>Email: krkoskal@ebrd.com</a:t>
                      </a:r>
                      <a:endParaRPr kumimoji="0" lang="en-GB" sz="1400" b="0" i="0" u="none" strike="noStrike" cap="none" normalizeH="0" baseline="0" dirty="0" smtClean="0">
                        <a:ln>
                          <a:noFill/>
                        </a:ln>
                        <a:solidFill>
                          <a:schemeClr val="tx1"/>
                        </a:solidFill>
                        <a:effectLst/>
                        <a:latin typeface="Franklin Gothic Book" pitchFamily="34" charset="0"/>
                      </a:endParaRPr>
                    </a:p>
                  </a:txBody>
                  <a:tcPr marL="84406" marR="84406" marT="45712" marB="45712"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7" name="Group 95"/>
          <p:cNvGraphicFramePr>
            <a:graphicFrameLocks noGrp="1"/>
          </p:cNvGraphicFramePr>
          <p:nvPr>
            <p:extLst>
              <p:ext uri="{D42A27DB-BD31-4B8C-83A1-F6EECF244321}">
                <p14:modId xmlns:p14="http://schemas.microsoft.com/office/powerpoint/2010/main" val="3612803774"/>
              </p:ext>
            </p:extLst>
          </p:nvPr>
        </p:nvGraphicFramePr>
        <p:xfrm>
          <a:off x="376238" y="5662613"/>
          <a:ext cx="3225800" cy="954072"/>
        </p:xfrm>
        <a:graphic>
          <a:graphicData uri="http://schemas.openxmlformats.org/drawingml/2006/table">
            <a:tbl>
              <a:tblPr/>
              <a:tblGrid>
                <a:gridCol w="3225800"/>
              </a:tblGrid>
              <a:tr h="808037">
                <a:tc>
                  <a:txBody>
                    <a:bodyPr/>
                    <a:lstStyle/>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EBRD, One Exchange Square</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London, EC2A 2JN </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United Kingdom</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hlinkClick r:id="rId2"/>
                        </a:rPr>
                        <a:t>www.ebrd.com</a:t>
                      </a: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 </a:t>
                      </a:r>
                    </a:p>
                    <a:p>
                      <a:pPr marL="0" marR="0" lvl="0" indent="0" algn="l" defTabSz="914400" rtl="0" eaLnBrk="0" fontAlgn="base" latinLnBrk="0" hangingPunct="0">
                        <a:lnSpc>
                          <a:spcPct val="80000"/>
                        </a:lnSpc>
                        <a:spcBef>
                          <a:spcPct val="50000"/>
                        </a:spcBef>
                        <a:spcAft>
                          <a:spcPct val="0"/>
                        </a:spcAft>
                        <a:buClr>
                          <a:schemeClr val="tx2"/>
                        </a:buClr>
                        <a:buSzPct val="55000"/>
                        <a:buFont typeface="Wingdings" pitchFamily="2" charset="2"/>
                        <a:buNone/>
                        <a:tabLst/>
                      </a:pPr>
                      <a:endParaRPr kumimoji="0" lang="en-GB" sz="1400" b="0" i="0" u="none" strike="noStrike" cap="none" normalizeH="0" baseline="0" dirty="0" smtClean="0">
                        <a:ln>
                          <a:noFill/>
                        </a:ln>
                        <a:solidFill>
                          <a:schemeClr val="tx1"/>
                        </a:solidFill>
                        <a:effectLst/>
                        <a:latin typeface="Franklin Gothic Book" pitchFamily="34" charset="0"/>
                      </a:endParaRPr>
                    </a:p>
                  </a:txBody>
                  <a:tcPr marL="84399" marR="84399" marT="45744" marB="45744"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31754" name="Line 93"/>
          <p:cNvSpPr>
            <a:spLocks noChangeShapeType="1"/>
          </p:cNvSpPr>
          <p:nvPr/>
        </p:nvSpPr>
        <p:spPr bwMode="auto">
          <a:xfrm>
            <a:off x="349250" y="5473700"/>
            <a:ext cx="2409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5" name="Text Box 4" descr="First level - paragraph text&#10;Second level - bullet 1&#10;Third level - bullet 2&#10;&#10;No more than 100 words per slide"/>
          <p:cNvSpPr>
            <a:spLocks noGrp="1" noChangeArrowheads="1"/>
          </p:cNvSpPr>
          <p:nvPr>
            <p:ph type="body" sz="quarter" idx="13"/>
          </p:nvPr>
        </p:nvSpPr>
        <p:spPr bwMode="auto">
          <a:xfrm>
            <a:off x="465138" y="1711325"/>
            <a:ext cx="3779837" cy="215900"/>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sz="1400" dirty="0" smtClean="0">
                <a:latin typeface="Franklin Gothic Book" pitchFamily="34" charset="0"/>
                <a:cs typeface="Arial" charset="0"/>
              </a:rPr>
              <a:t>For all further enquiries, please contact:</a:t>
            </a:r>
          </a:p>
        </p:txBody>
      </p:sp>
      <p:sp>
        <p:nvSpPr>
          <p:cNvPr id="31762" name="Slide Number Placeholder 2"/>
          <p:cNvSpPr>
            <a:spLocks noGrp="1"/>
          </p:cNvSpPr>
          <p:nvPr>
            <p:ph type="sldNum" sz="quarter" idx="4294967295"/>
          </p:nvPr>
        </p:nvSpPr>
        <p:spPr bwMode="auto">
          <a:xfrm>
            <a:off x="3433763" y="64706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sp>
        <p:nvSpPr>
          <p:cNvPr id="2" name="Date Placeholder 1"/>
          <p:cNvSpPr>
            <a:spLocks noGrp="1"/>
          </p:cNvSpPr>
          <p:nvPr>
            <p:ph type="dt" sz="half" idx="2"/>
          </p:nvPr>
        </p:nvSpPr>
        <p:spPr/>
        <p:txBody>
          <a:bodyPr/>
          <a:lstStyle/>
          <a:p>
            <a:fld id="{5E7AFAC6-CBDD-4542-A6A0-C04FE9ADCAA8}" type="datetime3">
              <a:rPr lang="en-US" smtClean="0"/>
              <a:t>28 February 2014</a:t>
            </a:fld>
            <a:endParaRPr lang="en-GB" dirty="0"/>
          </a:p>
        </p:txBody>
      </p:sp>
      <p:sp>
        <p:nvSpPr>
          <p:cNvPr id="3" name="Footer Placeholder 2"/>
          <p:cNvSpPr>
            <a:spLocks noGrp="1"/>
          </p:cNvSpPr>
          <p:nvPr>
            <p:ph type="ftr" sz="quarter" idx="3"/>
          </p:nvPr>
        </p:nvSpPr>
        <p:spPr/>
        <p:txBody>
          <a:bodyPr/>
          <a:lstStyle/>
          <a:p>
            <a:r>
              <a:rPr lang="en-GB" dirty="0" smtClean="0"/>
              <a:t>@European Bank for Reconstruction &amp; Development</a:t>
            </a:r>
            <a:endParaRPr lang="en-GB" dirty="0"/>
          </a:p>
        </p:txBody>
      </p:sp>
      <p:pic>
        <p:nvPicPr>
          <p:cNvPr id="10242" name="Picture 2" descr="http://euobserver.com/media/src/57c3f373b0f0cb6d3d7b886eda3193c5.jpg">
            <a:hlinkClick r:id="rId3"/>
          </p:cNvPr>
          <p:cNvPicPr>
            <a:picLocks noGrp="1" noChangeAspect="1" noChangeArrowheads="1"/>
          </p:cNvPicPr>
          <p:nvPr>
            <p:ph type="pic" sz="quarter" idx="14"/>
          </p:nvPr>
        </p:nvPicPr>
        <p:blipFill>
          <a:blip r:embed="rId4" cstate="email">
            <a:extLst>
              <a:ext uri="{28A0092B-C50C-407E-A947-70E740481C1C}">
                <a14:useLocalDpi xmlns:a14="http://schemas.microsoft.com/office/drawing/2010/main" val="0"/>
              </a:ext>
            </a:extLst>
          </a:blip>
          <a:srcRect l="22357" r="22357"/>
          <a:stretch>
            <a:fillRect/>
          </a:stretch>
        </p:blipFill>
        <p:spPr bwMode="auto">
          <a:xfrm>
            <a:off x="5434609" y="1796396"/>
            <a:ext cx="3072207" cy="367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2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5" y="438150"/>
            <a:ext cx="7798777" cy="676275"/>
          </a:xfrm>
        </p:spPr>
        <p:txBody>
          <a:bodyPr/>
          <a:lstStyle/>
          <a:p>
            <a:r>
              <a:rPr lang="en-US" dirty="0" smtClean="0"/>
              <a:t>EBRD and its Objectives</a:t>
            </a:r>
            <a:endParaRPr lang="en-GB" dirty="0"/>
          </a:p>
        </p:txBody>
      </p:sp>
      <p:sp>
        <p:nvSpPr>
          <p:cNvPr id="5" name="Rectangle 4"/>
          <p:cNvSpPr/>
          <p:nvPr/>
        </p:nvSpPr>
        <p:spPr>
          <a:xfrm>
            <a:off x="676273" y="1276350"/>
            <a:ext cx="7696199" cy="4981364"/>
          </a:xfrm>
          <a:prstGeom prst="rect">
            <a:avLst/>
          </a:prstGeom>
        </p:spPr>
        <p:txBody>
          <a:bodyPr wrap="square">
            <a:spAutoFit/>
          </a:bodyPr>
          <a:lstStyle/>
          <a:p>
            <a:pPr lvl="0" eaLnBrk="0" hangingPunct="0">
              <a:lnSpc>
                <a:spcPct val="90000"/>
              </a:lnSpc>
              <a:spcBef>
                <a:spcPct val="85000"/>
              </a:spcBef>
            </a:pPr>
            <a:r>
              <a:rPr lang="en-US" altLang="en-US" sz="1800" b="1" kern="0" dirty="0" smtClean="0">
                <a:solidFill>
                  <a:schemeClr val="tx1"/>
                </a:solidFill>
                <a:latin typeface="Franklin Gothic Book" panose="020B0503020102020204" pitchFamily="34" charset="0"/>
                <a:cs typeface="Arial"/>
              </a:rPr>
              <a:t>European Bank for Reconstruction and Development:</a:t>
            </a:r>
            <a:endParaRPr lang="en-GB" altLang="en-US" sz="1800" b="1" kern="0" dirty="0" smtClean="0">
              <a:solidFill>
                <a:schemeClr val="tx1"/>
              </a:solidFill>
              <a:latin typeface="Franklin Gothic Book" panose="020B0503020102020204" pitchFamily="34" charset="0"/>
              <a:cs typeface="Arial"/>
            </a:endParaRPr>
          </a:p>
          <a:p>
            <a:pPr marL="342900" lvl="0" indent="-342900" eaLnBrk="0" hangingPunct="0">
              <a:lnSpc>
                <a:spcPct val="90000"/>
              </a:lnSpc>
              <a:spcBef>
                <a:spcPct val="85000"/>
              </a:spcBef>
              <a:buFontTx/>
              <a:buChar char="•"/>
            </a:pPr>
            <a:r>
              <a:rPr lang="en-GB" altLang="en-US" sz="1800" kern="0" dirty="0" smtClean="0">
                <a:solidFill>
                  <a:schemeClr val="tx1"/>
                </a:solidFill>
                <a:latin typeface="Franklin Gothic Book" panose="020B0503020102020204" pitchFamily="34" charset="0"/>
                <a:cs typeface="Arial"/>
              </a:rPr>
              <a:t>International </a:t>
            </a:r>
            <a:r>
              <a:rPr lang="en-GB" altLang="en-US" sz="1800" kern="0" dirty="0">
                <a:solidFill>
                  <a:schemeClr val="tx1"/>
                </a:solidFill>
                <a:latin typeface="Franklin Gothic Book" panose="020B0503020102020204" pitchFamily="34" charset="0"/>
                <a:cs typeface="Arial"/>
              </a:rPr>
              <a:t>financial institution, promotes transition to market economies in 34 countries from central Europe to central Asia </a:t>
            </a:r>
            <a:r>
              <a:rPr lang="en-GB" altLang="en-US" sz="1800" kern="0" dirty="0" smtClean="0">
                <a:solidFill>
                  <a:schemeClr val="tx1"/>
                </a:solidFill>
                <a:latin typeface="Franklin Gothic Book" panose="020B0503020102020204" pitchFamily="34" charset="0"/>
                <a:cs typeface="Arial"/>
              </a:rPr>
              <a:t>to southern </a:t>
            </a:r>
            <a:r>
              <a:rPr lang="en-GB" altLang="en-US" sz="1800" kern="0" dirty="0">
                <a:solidFill>
                  <a:schemeClr val="tx1"/>
                </a:solidFill>
                <a:latin typeface="Franklin Gothic Book" panose="020B0503020102020204" pitchFamily="34" charset="0"/>
                <a:cs typeface="Arial"/>
              </a:rPr>
              <a:t>and </a:t>
            </a:r>
            <a:r>
              <a:rPr lang="en-GB" altLang="en-US" sz="1800" kern="0" dirty="0" smtClean="0">
                <a:solidFill>
                  <a:schemeClr val="tx1"/>
                </a:solidFill>
                <a:latin typeface="Franklin Gothic Book" panose="020B0503020102020204" pitchFamily="34" charset="0"/>
                <a:cs typeface="Arial"/>
              </a:rPr>
              <a:t>eastern </a:t>
            </a:r>
            <a:r>
              <a:rPr lang="en-GB" altLang="en-US" sz="1800" kern="0" dirty="0">
                <a:solidFill>
                  <a:schemeClr val="tx1"/>
                </a:solidFill>
                <a:latin typeface="Franklin Gothic Book" panose="020B0503020102020204" pitchFamily="34" charset="0"/>
                <a:cs typeface="Arial"/>
              </a:rPr>
              <a:t>Mediterranean  </a:t>
            </a:r>
            <a:endParaRPr lang="en-GB" altLang="en-US" sz="1800" kern="0" dirty="0" smtClean="0">
              <a:solidFill>
                <a:schemeClr val="tx1"/>
              </a:solidFill>
              <a:latin typeface="Franklin Gothic Book" panose="020B0503020102020204" pitchFamily="34" charset="0"/>
              <a:cs typeface="Arial"/>
            </a:endParaRPr>
          </a:p>
          <a:p>
            <a:pPr marL="342900" lvl="0" indent="-342900" eaLnBrk="0" hangingPunct="0">
              <a:lnSpc>
                <a:spcPct val="90000"/>
              </a:lnSpc>
              <a:spcBef>
                <a:spcPct val="85000"/>
              </a:spcBef>
              <a:buFontTx/>
              <a:buChar char="•"/>
            </a:pPr>
            <a:r>
              <a:rPr lang="en-GB" altLang="en-US" sz="1800" kern="0" dirty="0">
                <a:solidFill>
                  <a:schemeClr val="tx1"/>
                </a:solidFill>
                <a:latin typeface="Franklin Gothic Book" panose="020B0503020102020204" pitchFamily="34" charset="0"/>
                <a:cs typeface="Arial"/>
              </a:rPr>
              <a:t>Owned by 64 countries and </a:t>
            </a:r>
            <a:r>
              <a:rPr lang="en-GB" altLang="en-US" sz="1800" kern="0" dirty="0" smtClean="0">
                <a:solidFill>
                  <a:schemeClr val="tx1"/>
                </a:solidFill>
                <a:latin typeface="Franklin Gothic Book" panose="020B0503020102020204" pitchFamily="34" charset="0"/>
                <a:cs typeface="Arial"/>
              </a:rPr>
              <a:t>two inter-governmental institutions</a:t>
            </a:r>
          </a:p>
          <a:p>
            <a:pPr lvl="0" indent="-342900" eaLnBrk="0" hangingPunct="0">
              <a:lnSpc>
                <a:spcPct val="90000"/>
              </a:lnSpc>
              <a:spcBef>
                <a:spcPts val="0"/>
              </a:spcBef>
              <a:buFontTx/>
              <a:buChar char="•"/>
            </a:pPr>
            <a:endParaRPr lang="en-GB" altLang="en-US" sz="1800" kern="0" dirty="0">
              <a:solidFill>
                <a:schemeClr val="tx1"/>
              </a:solidFill>
              <a:latin typeface="Franklin Gothic Book" panose="020B0503020102020204" pitchFamily="34" charset="0"/>
              <a:cs typeface="Arial"/>
            </a:endParaRPr>
          </a:p>
          <a:p>
            <a:pPr lvl="0" eaLnBrk="0" hangingPunct="0">
              <a:lnSpc>
                <a:spcPct val="90000"/>
              </a:lnSpc>
              <a:spcBef>
                <a:spcPct val="85000"/>
              </a:spcBef>
            </a:pPr>
            <a:r>
              <a:rPr lang="en-US" altLang="en-US" sz="1800" b="1" kern="0" dirty="0" smtClean="0">
                <a:solidFill>
                  <a:schemeClr val="tx1"/>
                </a:solidFill>
                <a:latin typeface="Franklin Gothic Book" panose="020B0503020102020204" pitchFamily="34" charset="0"/>
                <a:cs typeface="Arial"/>
              </a:rPr>
              <a:t>Objectives:</a:t>
            </a:r>
            <a:endParaRPr lang="en-GB" altLang="en-US" sz="1800" b="1" kern="0" dirty="0" smtClean="0">
              <a:solidFill>
                <a:schemeClr val="tx1"/>
              </a:solidFill>
              <a:latin typeface="Franklin Gothic Book" panose="020B0503020102020204" pitchFamily="34" charset="0"/>
              <a:cs typeface="Arial"/>
            </a:endParaRPr>
          </a:p>
          <a:p>
            <a:pPr marL="342900" lvl="0" indent="-342900" eaLnBrk="0" hangingPunct="0">
              <a:lnSpc>
                <a:spcPct val="90000"/>
              </a:lnSpc>
              <a:spcBef>
                <a:spcPct val="85000"/>
              </a:spcBef>
              <a:buFontTx/>
              <a:buChar char="•"/>
            </a:pPr>
            <a:r>
              <a:rPr lang="en-GB" altLang="en-US" sz="1800" kern="0" dirty="0" smtClean="0">
                <a:solidFill>
                  <a:schemeClr val="tx1"/>
                </a:solidFill>
                <a:latin typeface="Franklin Gothic Book" panose="020B0503020102020204" pitchFamily="34" charset="0"/>
                <a:cs typeface="Arial"/>
              </a:rPr>
              <a:t>To </a:t>
            </a:r>
            <a:r>
              <a:rPr lang="en-GB" altLang="en-US" sz="1800" kern="0" dirty="0">
                <a:solidFill>
                  <a:schemeClr val="tx1"/>
                </a:solidFill>
                <a:latin typeface="Franklin Gothic Book" panose="020B0503020102020204" pitchFamily="34" charset="0"/>
                <a:cs typeface="Arial"/>
              </a:rPr>
              <a:t>promote transition to market economies by investing mainly in the private sector</a:t>
            </a:r>
          </a:p>
          <a:p>
            <a:pPr marL="342900" lvl="0" indent="-342900" eaLnBrk="0" hangingPunct="0">
              <a:lnSpc>
                <a:spcPct val="90000"/>
              </a:lnSpc>
              <a:spcBef>
                <a:spcPct val="85000"/>
              </a:spcBef>
              <a:buFontTx/>
              <a:buChar char="•"/>
            </a:pPr>
            <a:r>
              <a:rPr lang="en-GB" altLang="en-US" sz="1800" kern="0" dirty="0">
                <a:solidFill>
                  <a:schemeClr val="tx1"/>
                </a:solidFill>
                <a:latin typeface="Franklin Gothic Book" panose="020B0503020102020204" pitchFamily="34" charset="0"/>
                <a:cs typeface="Arial"/>
              </a:rPr>
              <a:t>To mobilise significant foreign direct investment</a:t>
            </a:r>
          </a:p>
          <a:p>
            <a:pPr marL="342900" lvl="0" indent="-342900" eaLnBrk="0" hangingPunct="0">
              <a:lnSpc>
                <a:spcPct val="90000"/>
              </a:lnSpc>
              <a:spcBef>
                <a:spcPct val="85000"/>
              </a:spcBef>
              <a:buFontTx/>
              <a:buChar char="•"/>
            </a:pPr>
            <a:r>
              <a:rPr lang="en-GB" altLang="en-US" sz="1800" kern="0" dirty="0">
                <a:solidFill>
                  <a:schemeClr val="tx1"/>
                </a:solidFill>
                <a:latin typeface="Franklin Gothic Book" panose="020B0503020102020204" pitchFamily="34" charset="0"/>
                <a:cs typeface="Arial"/>
              </a:rPr>
              <a:t>To support privatisation, restructuring and better municipal services to improve people’s lives</a:t>
            </a:r>
          </a:p>
          <a:p>
            <a:pPr marL="342900" lvl="0" indent="-342900" eaLnBrk="0" hangingPunct="0">
              <a:lnSpc>
                <a:spcPct val="90000"/>
              </a:lnSpc>
              <a:spcBef>
                <a:spcPct val="85000"/>
              </a:spcBef>
              <a:buFontTx/>
              <a:buChar char="•"/>
            </a:pPr>
            <a:r>
              <a:rPr lang="en-GB" altLang="en-US" sz="1800" kern="0" dirty="0">
                <a:solidFill>
                  <a:schemeClr val="tx1"/>
                </a:solidFill>
                <a:latin typeface="Franklin Gothic Book" panose="020B0503020102020204" pitchFamily="34" charset="0"/>
                <a:cs typeface="Arial"/>
              </a:rPr>
              <a:t>To encourage environmentally sound and sustainable development</a:t>
            </a:r>
          </a:p>
        </p:txBody>
      </p:sp>
    </p:spTree>
    <p:extLst>
      <p:ext uri="{BB962C8B-B14F-4D97-AF65-F5344CB8AC3E}">
        <p14:creationId xmlns:p14="http://schemas.microsoft.com/office/powerpoint/2010/main" val="3266637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5" y="438150"/>
            <a:ext cx="7798777" cy="676275"/>
          </a:xfrm>
        </p:spPr>
        <p:txBody>
          <a:bodyPr/>
          <a:lstStyle/>
          <a:p>
            <a:r>
              <a:rPr lang="en-US" dirty="0" smtClean="0"/>
              <a:t>EBRD and its Instruments</a:t>
            </a:r>
            <a:endParaRPr lang="en-GB" dirty="0"/>
          </a:p>
        </p:txBody>
      </p:sp>
      <p:sp>
        <p:nvSpPr>
          <p:cNvPr id="4" name="Rectangle 3"/>
          <p:cNvSpPr txBox="1">
            <a:spLocks noChangeArrowheads="1"/>
          </p:cNvSpPr>
          <p:nvPr/>
        </p:nvSpPr>
        <p:spPr>
          <a:xfrm>
            <a:off x="591650" y="2244724"/>
            <a:ext cx="2751137" cy="2554545"/>
          </a:xfrm>
          <a:prstGeom prst="rect">
            <a:avLst/>
          </a:prstGeom>
          <a:noFill/>
        </p:spPr>
        <p:txBody>
          <a:bodyPr vert="horz" lIns="0" tIns="0" rIns="0" bIns="0" rtlCol="0">
            <a:spAutoFit/>
          </a:bodyPr>
          <a:lst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altLang="en-US" sz="1800" dirty="0" smtClean="0"/>
              <a:t>Senior, subordinated, convertible</a:t>
            </a:r>
          </a:p>
          <a:p>
            <a:pPr marL="285750" indent="-285750">
              <a:buFont typeface="Arial" panose="020B0604020202020204" pitchFamily="34" charset="0"/>
              <a:buChar char="•"/>
            </a:pPr>
            <a:r>
              <a:rPr lang="en-GB" altLang="en-US" sz="1800" dirty="0" smtClean="0"/>
              <a:t>Long term</a:t>
            </a:r>
          </a:p>
          <a:p>
            <a:pPr marL="285750" indent="-285750">
              <a:buFont typeface="Arial" panose="020B0604020202020204" pitchFamily="34" charset="0"/>
              <a:buChar char="•"/>
            </a:pPr>
            <a:r>
              <a:rPr lang="en-GB" altLang="en-US" sz="1800" dirty="0" smtClean="0"/>
              <a:t>Working capital</a:t>
            </a:r>
          </a:p>
          <a:p>
            <a:pPr marL="285750" indent="-285750">
              <a:buFont typeface="Arial" panose="020B0604020202020204" pitchFamily="34" charset="0"/>
              <a:buChar char="•"/>
            </a:pPr>
            <a:r>
              <a:rPr lang="en-GB" altLang="en-US" sz="1800" dirty="0" smtClean="0"/>
              <a:t>Fixed / floating interest rates</a:t>
            </a:r>
          </a:p>
          <a:p>
            <a:pPr marL="285750" indent="-285750">
              <a:buFont typeface="Arial" panose="020B0604020202020204" pitchFamily="34" charset="0"/>
              <a:buChar char="•"/>
            </a:pPr>
            <a:r>
              <a:rPr lang="en-GB" altLang="en-US" sz="1800" dirty="0" smtClean="0"/>
              <a:t>Political risk guarantees</a:t>
            </a:r>
            <a:endParaRPr lang="en-GB" altLang="en-US" sz="1800" dirty="0"/>
          </a:p>
        </p:txBody>
      </p:sp>
      <p:sp>
        <p:nvSpPr>
          <p:cNvPr id="6" name="Rectangle 4"/>
          <p:cNvSpPr>
            <a:spLocks noChangeArrowheads="1"/>
          </p:cNvSpPr>
          <p:nvPr/>
        </p:nvSpPr>
        <p:spPr bwMode="auto">
          <a:xfrm>
            <a:off x="3269762" y="2209799"/>
            <a:ext cx="265271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0975" indent="-180975">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marL="285750" indent="-285750" eaLnBrk="0" hangingPunct="0">
              <a:spcBef>
                <a:spcPts val="0"/>
              </a:spcBef>
              <a:spcAft>
                <a:spcPts val="1200"/>
              </a:spcAft>
              <a:buSzPct val="100000"/>
              <a:buFont typeface="Arial" panose="020B0604020202020204" pitchFamily="34" charset="0"/>
              <a:buChar char="•"/>
            </a:pPr>
            <a:r>
              <a:rPr lang="en-GB" altLang="en-US" sz="1800" dirty="0">
                <a:solidFill>
                  <a:srgbClr val="58595B"/>
                </a:solidFill>
                <a:latin typeface="Franklin Gothic Book"/>
                <a:ea typeface="ＭＳ Ｐゴシック" charset="0"/>
                <a:cs typeface="Franklin Gothic Book"/>
              </a:rPr>
              <a:t>Common/preferred shares</a:t>
            </a:r>
          </a:p>
          <a:p>
            <a:pPr marL="285750" indent="-285750" eaLnBrk="0" hangingPunct="0">
              <a:spcBef>
                <a:spcPts val="0"/>
              </a:spcBef>
              <a:spcAft>
                <a:spcPts val="1200"/>
              </a:spcAft>
              <a:buSzPct val="100000"/>
              <a:buFont typeface="Arial" panose="020B0604020202020204" pitchFamily="34" charset="0"/>
              <a:buChar char="•"/>
            </a:pPr>
            <a:r>
              <a:rPr lang="en-GB" altLang="en-US" sz="1800" dirty="0">
                <a:solidFill>
                  <a:srgbClr val="58595B"/>
                </a:solidFill>
                <a:latin typeface="Franklin Gothic Book"/>
                <a:ea typeface="ＭＳ Ｐゴシック" charset="0"/>
                <a:cs typeface="Franklin Gothic Book"/>
              </a:rPr>
              <a:t>Mezzanine financing</a:t>
            </a:r>
          </a:p>
          <a:p>
            <a:pPr marL="285750" indent="-285750" eaLnBrk="0" hangingPunct="0">
              <a:spcBef>
                <a:spcPts val="0"/>
              </a:spcBef>
              <a:spcAft>
                <a:spcPts val="1200"/>
              </a:spcAft>
              <a:buSzPct val="100000"/>
              <a:buFont typeface="Arial" panose="020B0604020202020204" pitchFamily="34" charset="0"/>
              <a:buChar char="•"/>
            </a:pPr>
            <a:r>
              <a:rPr lang="en-GB" altLang="en-US" sz="1800" dirty="0">
                <a:solidFill>
                  <a:srgbClr val="58595B"/>
                </a:solidFill>
                <a:latin typeface="Franklin Gothic Book"/>
                <a:ea typeface="ＭＳ Ｐゴシック" charset="0"/>
                <a:cs typeface="Franklin Gothic Book"/>
              </a:rPr>
              <a:t>Exclusively minority participations (up to 35%)</a:t>
            </a:r>
          </a:p>
          <a:p>
            <a:pPr marL="285750" indent="-285750" eaLnBrk="0" hangingPunct="0">
              <a:spcBef>
                <a:spcPts val="0"/>
              </a:spcBef>
              <a:spcAft>
                <a:spcPts val="1200"/>
              </a:spcAft>
              <a:buSzPct val="100000"/>
              <a:buFont typeface="Arial" panose="020B0604020202020204" pitchFamily="34" charset="0"/>
              <a:buChar char="•"/>
            </a:pPr>
            <a:r>
              <a:rPr lang="en-GB" altLang="en-US" sz="1800" dirty="0">
                <a:solidFill>
                  <a:srgbClr val="58595B"/>
                </a:solidFill>
                <a:latin typeface="Franklin Gothic Book"/>
                <a:ea typeface="ＭＳ Ｐゴシック" charset="0"/>
                <a:cs typeface="Franklin Gothic Book"/>
              </a:rPr>
              <a:t>“Portage Equity“</a:t>
            </a:r>
          </a:p>
        </p:txBody>
      </p:sp>
      <p:sp>
        <p:nvSpPr>
          <p:cNvPr id="7" name="Rectangle 5"/>
          <p:cNvSpPr>
            <a:spLocks noChangeArrowheads="1"/>
          </p:cNvSpPr>
          <p:nvPr/>
        </p:nvSpPr>
        <p:spPr bwMode="auto">
          <a:xfrm>
            <a:off x="6078050" y="2254249"/>
            <a:ext cx="265271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0975" indent="-180975">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marL="285750" indent="-285750" eaLnBrk="0" hangingPunct="0">
              <a:spcBef>
                <a:spcPts val="0"/>
              </a:spcBef>
              <a:spcAft>
                <a:spcPts val="1200"/>
              </a:spcAft>
              <a:buSzPct val="100000"/>
              <a:buFont typeface="Arial" panose="020B0604020202020204" pitchFamily="34" charset="0"/>
              <a:buChar char="•"/>
            </a:pPr>
            <a:r>
              <a:rPr lang="en-GB" altLang="en-US" sz="1800" dirty="0">
                <a:latin typeface="Franklin Gothic Book"/>
                <a:ea typeface="ＭＳ Ｐゴシック" charset="0"/>
                <a:cs typeface="Franklin Gothic Book"/>
              </a:rPr>
              <a:t>In-house syndication unit </a:t>
            </a:r>
          </a:p>
          <a:p>
            <a:pPr marL="285750" indent="-285750" eaLnBrk="0" hangingPunct="0">
              <a:spcBef>
                <a:spcPts val="0"/>
              </a:spcBef>
              <a:spcAft>
                <a:spcPts val="1200"/>
              </a:spcAft>
              <a:buSzPct val="100000"/>
              <a:buFont typeface="Arial" panose="020B0604020202020204" pitchFamily="34" charset="0"/>
              <a:buChar char="•"/>
            </a:pPr>
            <a:r>
              <a:rPr lang="en-GB" altLang="en-US" sz="1800" dirty="0">
                <a:latin typeface="Franklin Gothic Book"/>
                <a:ea typeface="ＭＳ Ｐゴシック" charset="0"/>
                <a:cs typeface="Franklin Gothic Book"/>
              </a:rPr>
              <a:t>Lender of record </a:t>
            </a:r>
          </a:p>
          <a:p>
            <a:pPr marL="285750" indent="-285750" eaLnBrk="0" hangingPunct="0">
              <a:spcBef>
                <a:spcPts val="0"/>
              </a:spcBef>
              <a:spcAft>
                <a:spcPts val="1200"/>
              </a:spcAft>
              <a:buSzPct val="100000"/>
              <a:buFont typeface="Arial" panose="020B0604020202020204" pitchFamily="34" charset="0"/>
              <a:buChar char="•"/>
            </a:pPr>
            <a:r>
              <a:rPr lang="en-GB" altLang="en-US" sz="1800" dirty="0">
                <a:latin typeface="Franklin Gothic Book"/>
                <a:ea typeface="ＭＳ Ｐゴシック" charset="0"/>
                <a:cs typeface="Franklin Gothic Book"/>
              </a:rPr>
              <a:t>EBRD‘s Preferred creditor status attracts other financiers</a:t>
            </a:r>
          </a:p>
        </p:txBody>
      </p:sp>
      <p:sp>
        <p:nvSpPr>
          <p:cNvPr id="8" name="Rectangle 6"/>
          <p:cNvSpPr>
            <a:spLocks noChangeArrowheads="1"/>
          </p:cNvSpPr>
          <p:nvPr/>
        </p:nvSpPr>
        <p:spPr bwMode="auto">
          <a:xfrm>
            <a:off x="461475" y="1790699"/>
            <a:ext cx="2652712" cy="331788"/>
          </a:xfrm>
          <a:prstGeom prst="rect">
            <a:avLst/>
          </a:prstGeom>
          <a:solidFill>
            <a:schemeClr val="tx2"/>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GB" altLang="en-US" sz="1800" b="1" dirty="0">
                <a:solidFill>
                  <a:schemeClr val="bg1"/>
                </a:solidFill>
                <a:latin typeface="Arial" charset="0"/>
                <a:cs typeface="Arial" charset="0"/>
              </a:rPr>
              <a:t>Loans</a:t>
            </a:r>
          </a:p>
        </p:txBody>
      </p:sp>
      <p:sp>
        <p:nvSpPr>
          <p:cNvPr id="9" name="Rectangle 7"/>
          <p:cNvSpPr>
            <a:spLocks noChangeArrowheads="1"/>
          </p:cNvSpPr>
          <p:nvPr/>
        </p:nvSpPr>
        <p:spPr bwMode="auto">
          <a:xfrm>
            <a:off x="3269762" y="1790699"/>
            <a:ext cx="2652713" cy="331788"/>
          </a:xfrm>
          <a:prstGeom prst="rect">
            <a:avLst/>
          </a:prstGeom>
          <a:solidFill>
            <a:schemeClr val="tx2"/>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altLang="en-US" sz="1800" b="1" dirty="0">
                <a:ea typeface="MS PGothic" pitchFamily="34" charset="-128"/>
              </a:rPr>
              <a:t>Equity</a:t>
            </a:r>
          </a:p>
        </p:txBody>
      </p:sp>
      <p:sp>
        <p:nvSpPr>
          <p:cNvPr id="10" name="Rectangle 8"/>
          <p:cNvSpPr>
            <a:spLocks noChangeArrowheads="1"/>
          </p:cNvSpPr>
          <p:nvPr/>
        </p:nvSpPr>
        <p:spPr bwMode="auto">
          <a:xfrm>
            <a:off x="6078050" y="1790699"/>
            <a:ext cx="2652712" cy="331788"/>
          </a:xfrm>
          <a:prstGeom prst="rect">
            <a:avLst/>
          </a:prstGeom>
          <a:solidFill>
            <a:schemeClr val="tx2"/>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altLang="en-US" sz="1800" b="1" dirty="0">
                <a:ea typeface="MS PGothic" pitchFamily="34" charset="-128"/>
              </a:rPr>
              <a:t>Syndication</a:t>
            </a:r>
          </a:p>
        </p:txBody>
      </p:sp>
    </p:spTree>
    <p:extLst>
      <p:ext uri="{BB962C8B-B14F-4D97-AF65-F5344CB8AC3E}">
        <p14:creationId xmlns:p14="http://schemas.microsoft.com/office/powerpoint/2010/main" val="3775100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GB" altLang="en-US" dirty="0" smtClean="0"/>
              <a:t>EBRD is a major investor in </a:t>
            </a:r>
            <a:r>
              <a:rPr lang="en-GB" altLang="en-US" dirty="0" err="1" smtClean="0"/>
              <a:t>BiH</a:t>
            </a:r>
            <a:endParaRPr lang="en-GB" altLang="en-US" dirty="0" smtClean="0"/>
          </a:p>
        </p:txBody>
      </p:sp>
      <p:sp>
        <p:nvSpPr>
          <p:cNvPr id="30724" name="Rectangle 3"/>
          <p:cNvSpPr>
            <a:spLocks noGrp="1" noChangeArrowheads="1"/>
          </p:cNvSpPr>
          <p:nvPr>
            <p:ph type="body" idx="1"/>
          </p:nvPr>
        </p:nvSpPr>
        <p:spPr>
          <a:xfrm>
            <a:off x="466725" y="1309686"/>
            <a:ext cx="7943850" cy="5472114"/>
          </a:xfrm>
        </p:spPr>
        <p:txBody>
          <a:bodyPr>
            <a:normAutofit fontScale="85000" lnSpcReduction="20000"/>
          </a:bodyPr>
          <a:lstStyle/>
          <a:p>
            <a:pPr marL="0" lvl="1" indent="0">
              <a:lnSpc>
                <a:spcPct val="120000"/>
              </a:lnSpc>
              <a:buNone/>
            </a:pPr>
            <a:r>
              <a:rPr lang="en-US" altLang="en-US" b="1" dirty="0" smtClean="0">
                <a:cs typeface="Arial" charset="0"/>
              </a:rPr>
              <a:t>EBRD engagement in </a:t>
            </a:r>
            <a:r>
              <a:rPr lang="en-US" altLang="en-US" b="1" dirty="0" err="1" smtClean="0">
                <a:cs typeface="Arial" charset="0"/>
              </a:rPr>
              <a:t>BiH</a:t>
            </a:r>
            <a:r>
              <a:rPr lang="en-US" altLang="en-US" b="1" dirty="0" smtClean="0">
                <a:cs typeface="Arial" charset="0"/>
              </a:rPr>
              <a:t> since August 1996:</a:t>
            </a:r>
            <a:endParaRPr lang="en-GB" altLang="en-US" b="1" dirty="0" smtClean="0">
              <a:cs typeface="Arial" charset="0"/>
            </a:endParaRPr>
          </a:p>
          <a:p>
            <a:pPr lvl="1">
              <a:lnSpc>
                <a:spcPct val="120000"/>
              </a:lnSpc>
              <a:buFontTx/>
              <a:buChar char="•"/>
            </a:pPr>
            <a:r>
              <a:rPr lang="en-GB" altLang="en-US" dirty="0" smtClean="0">
                <a:cs typeface="Arial" charset="0"/>
              </a:rPr>
              <a:t>EBRD signed 115 projects with cumulative business volume of EUR 1.6 billion. </a:t>
            </a:r>
          </a:p>
          <a:p>
            <a:pPr>
              <a:lnSpc>
                <a:spcPct val="120000"/>
              </a:lnSpc>
              <a:buSzTx/>
              <a:buFontTx/>
              <a:buChar char="•"/>
            </a:pPr>
            <a:r>
              <a:rPr lang="en-GB" altLang="en-US" dirty="0" smtClean="0">
                <a:cs typeface="Arial" charset="0"/>
              </a:rPr>
              <a:t> Mobilised co-financing of EUR 2.1 billion.</a:t>
            </a:r>
          </a:p>
          <a:p>
            <a:pPr>
              <a:lnSpc>
                <a:spcPct val="120000"/>
              </a:lnSpc>
              <a:buSzTx/>
              <a:buFontTx/>
              <a:buChar char="•"/>
            </a:pPr>
            <a:endParaRPr lang="en-US" altLang="en-US" dirty="0" smtClean="0">
              <a:cs typeface="Arial" charset="0"/>
            </a:endParaRPr>
          </a:p>
          <a:p>
            <a:pPr>
              <a:lnSpc>
                <a:spcPct val="120000"/>
              </a:lnSpc>
              <a:buSzTx/>
            </a:pPr>
            <a:r>
              <a:rPr lang="en-US" altLang="en-US" b="1" dirty="0" smtClean="0">
                <a:cs typeface="Arial" charset="0"/>
              </a:rPr>
              <a:t>EBRD activity during the previous strategy period 2010-2013:</a:t>
            </a:r>
            <a:endParaRPr lang="en-GB" altLang="en-US" b="1" dirty="0" smtClean="0">
              <a:cs typeface="Arial" charset="0"/>
            </a:endParaRPr>
          </a:p>
          <a:p>
            <a:pPr lvl="1">
              <a:lnSpc>
                <a:spcPct val="120000"/>
              </a:lnSpc>
              <a:buFontTx/>
              <a:buChar char="•"/>
            </a:pPr>
            <a:r>
              <a:rPr lang="en-US" altLang="en-US" dirty="0" smtClean="0">
                <a:cs typeface="Arial" charset="0"/>
              </a:rPr>
              <a:t>EBRD signed 46 projects for total EUR 466.3 million.</a:t>
            </a:r>
          </a:p>
          <a:p>
            <a:pPr lvl="1">
              <a:lnSpc>
                <a:spcPct val="120000"/>
              </a:lnSpc>
              <a:buFontTx/>
              <a:buChar char="•"/>
            </a:pPr>
            <a:r>
              <a:rPr lang="en-US" altLang="en-US" dirty="0" err="1">
                <a:cs typeface="Arial" charset="0"/>
              </a:rPr>
              <a:t>Mobilised</a:t>
            </a:r>
            <a:r>
              <a:rPr lang="en-US" altLang="en-US" dirty="0">
                <a:cs typeface="Arial" charset="0"/>
              </a:rPr>
              <a:t> </a:t>
            </a:r>
            <a:r>
              <a:rPr lang="en-US" altLang="en-US" dirty="0" smtClean="0">
                <a:cs typeface="Arial" charset="0"/>
              </a:rPr>
              <a:t>co-financing of EUR 1 billion.</a:t>
            </a:r>
          </a:p>
          <a:p>
            <a:pPr lvl="1">
              <a:lnSpc>
                <a:spcPct val="120000"/>
              </a:lnSpc>
              <a:buFontTx/>
              <a:buChar char="•"/>
            </a:pPr>
            <a:r>
              <a:rPr lang="en-US" altLang="en-US" dirty="0" smtClean="0">
                <a:cs typeface="Arial" charset="0"/>
              </a:rPr>
              <a:t>Undrawn ratio improved from 53.1% in December 2010 to 39.9% in December 2013.</a:t>
            </a:r>
          </a:p>
          <a:p>
            <a:pPr>
              <a:lnSpc>
                <a:spcPct val="120000"/>
              </a:lnSpc>
              <a:buSzTx/>
              <a:buFontTx/>
              <a:buChar char="•"/>
            </a:pPr>
            <a:endParaRPr lang="en-US" altLang="en-US" dirty="0" smtClean="0">
              <a:cs typeface="Arial" charset="0"/>
            </a:endParaRPr>
          </a:p>
          <a:p>
            <a:pPr>
              <a:lnSpc>
                <a:spcPct val="120000"/>
              </a:lnSpc>
              <a:buSzTx/>
            </a:pPr>
            <a:r>
              <a:rPr lang="en-US" altLang="en-US" b="1" dirty="0" smtClean="0">
                <a:cs typeface="Arial" charset="0"/>
              </a:rPr>
              <a:t>In 2013:</a:t>
            </a:r>
          </a:p>
          <a:p>
            <a:pPr lvl="1">
              <a:lnSpc>
                <a:spcPct val="120000"/>
              </a:lnSpc>
              <a:buFontTx/>
              <a:buChar char="•"/>
            </a:pPr>
            <a:r>
              <a:rPr lang="en-US" altLang="en-US" dirty="0" smtClean="0">
                <a:cs typeface="Arial" charset="0"/>
              </a:rPr>
              <a:t>EBRD signed record 18 new projects amounting to EUR 208.2 million.</a:t>
            </a:r>
          </a:p>
          <a:p>
            <a:pPr lvl="1">
              <a:lnSpc>
                <a:spcPct val="120000"/>
              </a:lnSpc>
              <a:buFontTx/>
              <a:buChar char="•"/>
            </a:pPr>
            <a:r>
              <a:rPr lang="en-US" altLang="en-US" dirty="0" smtClean="0">
                <a:cs typeface="Arial" charset="0"/>
              </a:rPr>
              <a:t>Excellent progress in implementation of large infrastructure projects, with disbursements reaching EUR 201.4 million. </a:t>
            </a:r>
          </a:p>
          <a:p>
            <a:pPr>
              <a:lnSpc>
                <a:spcPct val="90000"/>
              </a:lnSpc>
              <a:buSzTx/>
              <a:buFontTx/>
              <a:buChar char="•"/>
            </a:pPr>
            <a:endParaRPr lang="en-GB" altLang="en-US" dirty="0" smtClean="0"/>
          </a:p>
        </p:txBody>
      </p:sp>
    </p:spTree>
    <p:extLst>
      <p:ext uri="{BB962C8B-B14F-4D97-AF65-F5344CB8AC3E}">
        <p14:creationId xmlns:p14="http://schemas.microsoft.com/office/powerpoint/2010/main" val="31642281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5" y="438150"/>
            <a:ext cx="7798777" cy="676275"/>
          </a:xfrm>
        </p:spPr>
        <p:txBody>
          <a:bodyPr/>
          <a:lstStyle/>
          <a:p>
            <a:r>
              <a:rPr lang="en-US" dirty="0" smtClean="0"/>
              <a:t>EBRD Objectives in </a:t>
            </a:r>
            <a:r>
              <a:rPr lang="en-US" dirty="0" err="1" smtClean="0"/>
              <a:t>BiH</a:t>
            </a:r>
            <a:r>
              <a:rPr lang="en-US" dirty="0" smtClean="0"/>
              <a:t> 2010-2013</a:t>
            </a:r>
            <a:endParaRPr lang="en-GB" dirty="0"/>
          </a:p>
        </p:txBody>
      </p:sp>
      <p:pic>
        <p:nvPicPr>
          <p:cNvPr id="2050" name="Picture 2"/>
          <p:cNvPicPr>
            <a:picLocks noGrp="1" noChangeAspect="1" noChangeArrowheads="1"/>
          </p:cNvPicPr>
          <p:nvPr>
            <p:ph type="chart" idx="1"/>
          </p:nvPr>
        </p:nvPicPr>
        <p:blipFill>
          <a:blip r:embed="rId2" cstate="email">
            <a:extLst>
              <a:ext uri="{28A0092B-C50C-407E-A947-70E740481C1C}">
                <a14:useLocalDpi xmlns:a14="http://schemas.microsoft.com/office/drawing/2010/main" val="0"/>
              </a:ext>
            </a:extLst>
          </a:blip>
          <a:srcRect/>
          <a:stretch>
            <a:fillRect/>
          </a:stretch>
        </p:blipFill>
        <p:spPr bwMode="auto">
          <a:xfrm>
            <a:off x="884360" y="3771899"/>
            <a:ext cx="7114649" cy="26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209550" y="1247774"/>
            <a:ext cx="8597411" cy="2524125"/>
          </a:xfrm>
          <a:prstGeom prst="rect">
            <a:avLst/>
          </a:prstGeom>
        </p:spPr>
        <p:txBody>
          <a:bodyPr vert="horz" lIns="0" tIns="0" rIns="0" bIns="0" rtlCol="0">
            <a:normAutofit fontScale="77500" lnSpcReduction="20000"/>
          </a:bodyPr>
          <a:lst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b="1" dirty="0" smtClean="0"/>
              <a:t>Strategic priorities in 2010 - 2013:</a:t>
            </a:r>
          </a:p>
          <a:p>
            <a:pPr marL="342900" indent="-342900" algn="just">
              <a:buFont typeface="Arial" panose="020B0604020202020204" pitchFamily="34" charset="0"/>
              <a:buChar char="•"/>
            </a:pPr>
            <a:r>
              <a:rPr lang="en-GB" dirty="0" smtClean="0"/>
              <a:t>Provide </a:t>
            </a:r>
            <a:r>
              <a:rPr lang="en-GB" dirty="0"/>
              <a:t>support in constructing new and upgrading existing infrastructure, address reforms in the municipal and environmental infrastructure sector and </a:t>
            </a:r>
            <a:r>
              <a:rPr lang="en-GB" dirty="0" smtClean="0"/>
              <a:t>provide </a:t>
            </a:r>
            <a:r>
              <a:rPr lang="en-GB" dirty="0"/>
              <a:t>financial support for energy efficiency </a:t>
            </a:r>
            <a:r>
              <a:rPr lang="en-GB" dirty="0" smtClean="0"/>
              <a:t>projects;</a:t>
            </a:r>
          </a:p>
          <a:p>
            <a:pPr marL="342900" indent="-342900" algn="just">
              <a:buFont typeface="Arial" panose="020B0604020202020204" pitchFamily="34" charset="0"/>
              <a:buChar char="•"/>
            </a:pPr>
            <a:r>
              <a:rPr lang="en-GB" dirty="0" smtClean="0"/>
              <a:t>Provide </a:t>
            </a:r>
            <a:r>
              <a:rPr lang="en-GB" dirty="0"/>
              <a:t>financing to </a:t>
            </a:r>
            <a:r>
              <a:rPr lang="en-GB" dirty="0" smtClean="0"/>
              <a:t>MSMEs </a:t>
            </a:r>
            <a:r>
              <a:rPr lang="en-GB" dirty="0"/>
              <a:t>and support the further development of the banking </a:t>
            </a:r>
            <a:r>
              <a:rPr lang="en-GB" dirty="0" smtClean="0"/>
              <a:t>sector;</a:t>
            </a:r>
          </a:p>
          <a:p>
            <a:pPr marL="342900" indent="-342900" algn="just">
              <a:buFont typeface="Arial" panose="020B0604020202020204" pitchFamily="34" charset="0"/>
              <a:buChar char="•"/>
            </a:pPr>
            <a:r>
              <a:rPr lang="en-GB" dirty="0" smtClean="0"/>
              <a:t>Support </a:t>
            </a:r>
            <a:r>
              <a:rPr lang="en-GB" dirty="0"/>
              <a:t>strategic investors in ongoing privatisation or restructuring, in particular in agribusiness, industrial, property and tourism, wood and metals processing </a:t>
            </a:r>
            <a:r>
              <a:rPr lang="en-GB" dirty="0" smtClean="0"/>
              <a:t>sectors;</a:t>
            </a:r>
          </a:p>
          <a:p>
            <a:pPr marL="342900" indent="-342900" algn="just">
              <a:buFont typeface="Arial" panose="020B0604020202020204" pitchFamily="34" charset="0"/>
              <a:buChar char="•"/>
            </a:pPr>
            <a:r>
              <a:rPr lang="en-GB" dirty="0" smtClean="0"/>
              <a:t>Pursue </a:t>
            </a:r>
            <a:r>
              <a:rPr lang="en-GB" dirty="0"/>
              <a:t>policy dialogue at all institutional levels and assistance in key reforms required for EU approximation.</a:t>
            </a:r>
          </a:p>
          <a:p>
            <a:pPr marL="702900" lvl="2" indent="-342900" algn="just">
              <a:buFont typeface="Arial" panose="020B0604020202020204" pitchFamily="34" charset="0"/>
              <a:buChar char="•"/>
            </a:pPr>
            <a:endParaRPr lang="en-GB" dirty="0" smtClean="0"/>
          </a:p>
          <a:p>
            <a:pPr lvl="2" indent="0" algn="just">
              <a:buFont typeface="Arial"/>
              <a:buNone/>
            </a:pPr>
            <a:endParaRPr lang="en-GB" dirty="0" smtClean="0"/>
          </a:p>
          <a:p>
            <a:pPr marL="702900" lvl="2"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1870883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779585" y="88900"/>
            <a:ext cx="6707065" cy="1143000"/>
          </a:xfrm>
        </p:spPr>
        <p:txBody>
          <a:bodyPr/>
          <a:lstStyle/>
          <a:p>
            <a:r>
              <a:rPr lang="en-GB" altLang="en-US" dirty="0" smtClean="0"/>
              <a:t>Bosnia and Herzegovina: </a:t>
            </a:r>
            <a:br>
              <a:rPr lang="en-GB" altLang="en-US" dirty="0" smtClean="0"/>
            </a:br>
            <a:r>
              <a:rPr lang="en-GB" altLang="en-US" dirty="0" smtClean="0"/>
              <a:t>EBRD portfolio by sector</a:t>
            </a:r>
          </a:p>
        </p:txBody>
      </p:sp>
      <p:graphicFrame>
        <p:nvGraphicFramePr>
          <p:cNvPr id="32770" name="Object 2"/>
          <p:cNvGraphicFramePr>
            <a:graphicFrameLocks noGrp="1" noChangeAspect="1"/>
          </p:cNvGraphicFramePr>
          <p:nvPr>
            <p:ph idx="1"/>
            <p:extLst>
              <p:ext uri="{D42A27DB-BD31-4B8C-83A1-F6EECF244321}">
                <p14:modId xmlns:p14="http://schemas.microsoft.com/office/powerpoint/2010/main" val="1427597925"/>
              </p:ext>
            </p:extLst>
          </p:nvPr>
        </p:nvGraphicFramePr>
        <p:xfrm>
          <a:off x="1443404" y="1654175"/>
          <a:ext cx="6792057" cy="4565650"/>
        </p:xfrm>
        <a:graphic>
          <a:graphicData uri="http://schemas.openxmlformats.org/presentationml/2006/ole">
            <mc:AlternateContent xmlns:mc="http://schemas.openxmlformats.org/markup-compatibility/2006">
              <mc:Choice xmlns:v="urn:schemas-microsoft-com:vml" Requires="v">
                <p:oleObj spid="_x0000_s1045" name="Chart" r:id="rId3" imgW="7467600" imgH="4914896" progId="MSGraph.Chart.8">
                  <p:embed followColorScheme="full"/>
                </p:oleObj>
              </mc:Choice>
              <mc:Fallback>
                <p:oleObj name="Chart" r:id="rId3" imgW="7467600" imgH="4914896" progId="MSGraph.Chart.8">
                  <p:embed followColorScheme="full"/>
                  <p:pic>
                    <p:nvPicPr>
                      <p:cNvPr id="0" name=""/>
                      <p:cNvPicPr>
                        <a:picLocks noChangeAspect="1" noChangeArrowheads="1"/>
                      </p:cNvPicPr>
                      <p:nvPr/>
                    </p:nvPicPr>
                    <p:blipFill>
                      <a:blip r:embed="rId4"/>
                      <a:srcRect/>
                      <a:stretch>
                        <a:fillRect/>
                      </a:stretch>
                    </p:blipFill>
                    <p:spPr bwMode="auto">
                      <a:xfrm>
                        <a:off x="1443404" y="1654175"/>
                        <a:ext cx="6792057" cy="456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862122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8"/>
          <p:cNvGraphicFramePr>
            <a:graphicFrameLocks noGrp="1"/>
          </p:cNvGraphicFramePr>
          <p:nvPr>
            <p:ph type="chart" idx="1"/>
            <p:extLst>
              <p:ext uri="{D42A27DB-BD31-4B8C-83A1-F6EECF244321}">
                <p14:modId xmlns:p14="http://schemas.microsoft.com/office/powerpoint/2010/main" val="75749545"/>
              </p:ext>
            </p:extLst>
          </p:nvPr>
        </p:nvGraphicFramePr>
        <p:xfrm>
          <a:off x="661988" y="1504950"/>
          <a:ext cx="7859713" cy="4610101"/>
        </p:xfrm>
        <a:graphic>
          <a:graphicData uri="http://schemas.openxmlformats.org/drawingml/2006/table">
            <a:tbl>
              <a:tblPr/>
              <a:tblGrid>
                <a:gridCol w="731517"/>
                <a:gridCol w="1620418"/>
                <a:gridCol w="5507778"/>
              </a:tblGrid>
              <a:tr h="320704">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Signed</a:t>
                      </a:r>
                      <a:endParaRPr kumimoji="0" lang="en-GB" sz="1200" b="1" i="0" u="none" strike="noStrike" cap="none" normalizeH="0" baseline="0" dirty="0" smtClean="0">
                        <a:ln>
                          <a:noFill/>
                        </a:ln>
                        <a:solidFill>
                          <a:schemeClr val="tx1"/>
                        </a:solidFill>
                        <a:effectLst/>
                        <a:latin typeface="Arial" charset="0"/>
                        <a:ea typeface="ＭＳ Ｐゴシック" pitchFamily="-110" charset="-128"/>
                      </a:endParaRPr>
                    </a:p>
                  </a:txBody>
                  <a:tcPr marL="84398" marR="84398"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Client</a:t>
                      </a:r>
                      <a:endParaRPr kumimoji="0" lang="en-GB" sz="1200" b="1" i="0" u="none" strike="noStrike" cap="none" normalizeH="0" baseline="0" smtClean="0">
                        <a:ln>
                          <a:noFill/>
                        </a:ln>
                        <a:solidFill>
                          <a:schemeClr val="tx1"/>
                        </a:solidFill>
                        <a:effectLst/>
                        <a:latin typeface="Arial" charset="0"/>
                        <a:ea typeface="ＭＳ Ｐゴシック" pitchFamily="-110" charset="-128"/>
                      </a:endParaRPr>
                    </a:p>
                  </a:txBody>
                  <a:tcPr marL="84398" marR="8439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Project</a:t>
                      </a:r>
                      <a:endParaRPr kumimoji="0" lang="en-GB" sz="1200" b="1" i="0" u="none" strike="noStrike" cap="none" normalizeH="0" baseline="0" dirty="0" smtClean="0">
                        <a:ln>
                          <a:noFill/>
                        </a:ln>
                        <a:solidFill>
                          <a:schemeClr val="tx1"/>
                        </a:solidFill>
                        <a:effectLst/>
                        <a:latin typeface="Arial" charset="0"/>
                        <a:ea typeface="ＭＳ Ｐゴシック" pitchFamily="-110" charset="-128"/>
                      </a:endParaRPr>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917">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dirty="0" smtClean="0">
                          <a:ln>
                            <a:noFill/>
                          </a:ln>
                          <a:solidFill>
                            <a:schemeClr val="tx1"/>
                          </a:solidFill>
                          <a:effectLst/>
                          <a:latin typeface="Arial" charset="0"/>
                          <a:ea typeface="ＭＳ Ｐゴシック" pitchFamily="-110" charset="-128"/>
                        </a:rPr>
                        <a:t>2008</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2013</a:t>
                      </a:r>
                      <a:endParaRPr kumimoji="0" lang="en-GB" sz="1000" b="0" i="0" u="none" strike="noStrike" cap="none" normalizeH="0" baseline="0" dirty="0" smtClean="0">
                        <a:ln>
                          <a:noFill/>
                        </a:ln>
                        <a:solidFill>
                          <a:schemeClr val="tx1"/>
                        </a:solidFill>
                        <a:effectLst/>
                        <a:latin typeface="Arial" charset="0"/>
                        <a:ea typeface="ＭＳ Ｐゴシック" pitchFamily="-110" charset="-128"/>
                      </a:endParaRPr>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dirty="0" smtClean="0">
                          <a:ln>
                            <a:noFill/>
                          </a:ln>
                          <a:solidFill>
                            <a:schemeClr val="tx1"/>
                          </a:solidFill>
                          <a:effectLst/>
                          <a:latin typeface="Arial" charset="0"/>
                          <a:ea typeface="ＭＳ Ｐゴシック" pitchFamily="-110" charset="-128"/>
                        </a:rPr>
                        <a:t> Corridor </a:t>
                      </a:r>
                      <a:r>
                        <a:rPr kumimoji="0" lang="en-US" sz="1000" b="1" i="0" u="none" strike="noStrike" cap="none" normalizeH="0" baseline="0" dirty="0" err="1" smtClean="0">
                          <a:ln>
                            <a:noFill/>
                          </a:ln>
                          <a:solidFill>
                            <a:schemeClr val="tx1"/>
                          </a:solidFill>
                          <a:effectLst/>
                          <a:latin typeface="Arial" charset="0"/>
                          <a:ea typeface="ＭＳ Ｐゴシック" pitchFamily="-110" charset="-128"/>
                        </a:rPr>
                        <a:t>Vc</a:t>
                      </a:r>
                      <a:endParaRPr kumimoji="0" lang="en-US" sz="1000" b="1" i="0" u="none" strike="noStrike" cap="none" normalizeH="0" baseline="0" dirty="0" smtClean="0">
                        <a:ln>
                          <a:noFill/>
                        </a:ln>
                        <a:solidFill>
                          <a:schemeClr val="tx1"/>
                        </a:solidFill>
                        <a:effectLst/>
                        <a:latin typeface="Arial" charset="0"/>
                        <a:ea typeface="ＭＳ Ｐゴシック" pitchFamily="-110" charset="-128"/>
                      </a:endParaRP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a typeface="ＭＳ Ｐゴシック" pitchFamily="-110" charset="-128"/>
                      </a:endParaRPr>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dirty="0" smtClean="0">
                          <a:ln>
                            <a:noFill/>
                          </a:ln>
                          <a:solidFill>
                            <a:schemeClr val="tx1"/>
                          </a:solidFill>
                          <a:effectLst/>
                          <a:latin typeface="Arial" charset="0"/>
                          <a:ea typeface="ＭＳ Ｐゴシック" pitchFamily="-110" charset="-128"/>
                        </a:rPr>
                        <a:t>2008: Loan of EUR 180 m for construction of priority motorway sections of Trans-European Corridor </a:t>
                      </a:r>
                      <a:r>
                        <a:rPr kumimoji="0" lang="en-GB" sz="1000" b="0" i="0" u="none" strike="noStrike" cap="none" normalizeH="0" baseline="0" dirty="0" err="1" smtClean="0">
                          <a:ln>
                            <a:noFill/>
                          </a:ln>
                          <a:solidFill>
                            <a:schemeClr val="tx1"/>
                          </a:solidFill>
                          <a:effectLst/>
                          <a:latin typeface="Arial" charset="0"/>
                          <a:ea typeface="ＭＳ Ｐゴシック" pitchFamily="-110" charset="-128"/>
                        </a:rPr>
                        <a:t>Vc</a:t>
                      </a:r>
                      <a:r>
                        <a:rPr kumimoji="0" lang="en-GB" sz="1000" b="0" i="0" u="none" strike="noStrike" cap="none" normalizeH="0" baseline="0" dirty="0" smtClean="0">
                          <a:ln>
                            <a:noFill/>
                          </a:ln>
                          <a:solidFill>
                            <a:schemeClr val="tx1"/>
                          </a:solidFill>
                          <a:effectLst/>
                          <a:latin typeface="Arial" charset="0"/>
                          <a:ea typeface="ＭＳ Ｐゴシック" pitchFamily="-110" charset="-128"/>
                        </a:rPr>
                        <a:t> through Bosnia and Herzegovina. Parallel financing provided by EIB.</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2013: Loan increase of EUR 25 million for two sub-sections of the motorway</a:t>
                      </a:r>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337">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smtClean="0">
                          <a:ln>
                            <a:noFill/>
                          </a:ln>
                          <a:solidFill>
                            <a:schemeClr val="tx1"/>
                          </a:solidFill>
                          <a:effectLst/>
                          <a:latin typeface="Arial" charset="0"/>
                          <a:ea typeface="ＭＳ Ｐゴシック" pitchFamily="-110" charset="-128"/>
                        </a:rPr>
                        <a:t>2005</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smtClean="0">
                          <a:ln>
                            <a:noFill/>
                          </a:ln>
                          <a:solidFill>
                            <a:schemeClr val="tx1"/>
                          </a:solidFill>
                          <a:effectLst/>
                          <a:latin typeface="Arial" charset="0"/>
                          <a:ea typeface="ＭＳ Ｐゴシック" pitchFamily="-110" charset="-128"/>
                        </a:rPr>
                        <a:t>2010</a:t>
                      </a:r>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dirty="0" smtClean="0">
                          <a:ln>
                            <a:noFill/>
                          </a:ln>
                          <a:solidFill>
                            <a:schemeClr val="tx1"/>
                          </a:solidFill>
                          <a:effectLst/>
                          <a:latin typeface="Arial" charset="0"/>
                          <a:ea typeface="ＭＳ Ｐゴシック" pitchFamily="-110" charset="-128"/>
                        </a:rPr>
                        <a:t>Regional Railways Project</a:t>
                      </a:r>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2005: EUR 70 m loan for railway track renewal and upgrade of station and route control signaling. Joint financing with EIB.</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2010: EUR 10 m loan increase </a:t>
                      </a:r>
                      <a:r>
                        <a:rPr kumimoji="0" lang="en-GB" sz="1000" b="0" i="0" u="none" strike="noStrike" cap="none" normalizeH="0" baseline="0" dirty="0" smtClean="0">
                          <a:ln>
                            <a:noFill/>
                          </a:ln>
                          <a:solidFill>
                            <a:schemeClr val="tx1"/>
                          </a:solidFill>
                          <a:effectLst/>
                          <a:latin typeface="Arial" charset="0"/>
                          <a:ea typeface="ＭＳ Ｐゴシック" pitchFamily="-110" charset="-128"/>
                        </a:rPr>
                        <a:t>to top up savings and enable completion of the reconstruction of the southern section of railway Corridor </a:t>
                      </a:r>
                      <a:r>
                        <a:rPr kumimoji="0" lang="en-GB" sz="1000" b="0" i="0" u="none" strike="noStrike" cap="none" normalizeH="0" baseline="0" dirty="0" err="1" smtClean="0">
                          <a:ln>
                            <a:noFill/>
                          </a:ln>
                          <a:solidFill>
                            <a:schemeClr val="tx1"/>
                          </a:solidFill>
                          <a:effectLst/>
                          <a:latin typeface="Arial" charset="0"/>
                          <a:ea typeface="ＭＳ Ｐゴシック" pitchFamily="-110" charset="-128"/>
                        </a:rPr>
                        <a:t>Vc</a:t>
                      </a:r>
                      <a:r>
                        <a:rPr kumimoji="0" lang="en-GB" sz="1000" b="0" i="0" u="none" strike="noStrike" cap="none" normalizeH="0" baseline="0" dirty="0" smtClean="0">
                          <a:ln>
                            <a:noFill/>
                          </a:ln>
                          <a:solidFill>
                            <a:schemeClr val="tx1"/>
                          </a:solidFill>
                          <a:effectLst/>
                          <a:latin typeface="Arial" charset="0"/>
                          <a:ea typeface="ＭＳ Ｐゴシック" pitchFamily="-110" charset="-128"/>
                        </a:rPr>
                        <a:t>. </a:t>
                      </a:r>
                      <a:endParaRPr kumimoji="0" lang="en-US" sz="1000" b="0" i="0" u="none" strike="noStrike" cap="none" normalizeH="0" baseline="0" dirty="0" smtClean="0">
                        <a:ln>
                          <a:noFill/>
                        </a:ln>
                        <a:solidFill>
                          <a:schemeClr val="tx1"/>
                        </a:solidFill>
                        <a:effectLst/>
                        <a:latin typeface="Arial" charset="0"/>
                        <a:ea typeface="ＭＳ Ｐゴシック" pitchFamily="-110" charset="-128"/>
                      </a:endParaRPr>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749">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dirty="0" smtClean="0">
                          <a:ln>
                            <a:noFill/>
                          </a:ln>
                          <a:solidFill>
                            <a:schemeClr val="tx1"/>
                          </a:solidFill>
                          <a:effectLst/>
                          <a:latin typeface="Arial" charset="0"/>
                          <a:ea typeface="ＭＳ Ｐゴシック" pitchFamily="-110" charset="-128"/>
                        </a:rPr>
                        <a:t>2007</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dirty="0" smtClean="0">
                          <a:ln>
                            <a:noFill/>
                          </a:ln>
                          <a:solidFill>
                            <a:schemeClr val="tx1"/>
                          </a:solidFill>
                          <a:effectLst/>
                          <a:latin typeface="Arial" charset="0"/>
                          <a:ea typeface="ＭＳ Ｐゴシック" pitchFamily="-110" charset="-128"/>
                        </a:rPr>
                        <a:t>2010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smtClean="0">
                          <a:ln>
                            <a:noFill/>
                          </a:ln>
                          <a:solidFill>
                            <a:schemeClr val="tx1"/>
                          </a:solidFill>
                          <a:effectLst/>
                          <a:latin typeface="Arial" charset="0"/>
                          <a:ea typeface="ＭＳ Ｐゴシック" pitchFamily="-110" charset="-128"/>
                        </a:rPr>
                        <a:t>Bijeljina Water and Wastewater Project</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smtClean="0">
                          <a:ln>
                            <a:noFill/>
                          </a:ln>
                          <a:solidFill>
                            <a:schemeClr val="tx1"/>
                          </a:solidFill>
                          <a:effectLst/>
                          <a:latin typeface="Arial" charset="0"/>
                          <a:ea typeface="ＭＳ Ｐゴシック" pitchFamily="-110" charset="-128"/>
                        </a:rPr>
                        <a:t>Bijeljina II WWTP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2007: EUR 7m loan to help finance construction of a waste water network and reconstruction of water supply network.</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2010: Additional EUR 5m loan </a:t>
                      </a:r>
                      <a:r>
                        <a:rPr kumimoji="0" lang="en-GB" altLang="ja-JP" sz="1000" b="0" i="0" u="none" strike="noStrike" cap="none" normalizeH="0" baseline="0" dirty="0" smtClean="0">
                          <a:ln>
                            <a:noFill/>
                          </a:ln>
                          <a:solidFill>
                            <a:schemeClr val="tx1"/>
                          </a:solidFill>
                          <a:effectLst/>
                          <a:latin typeface="Arial" charset="0"/>
                          <a:ea typeface="ＭＳ Ｐゴシック" pitchFamily="-110" charset="-128"/>
                        </a:rPr>
                        <a:t>for the construction of a wastewater treatment plant and the expansion of the wastewater collection network. Grant co-financing of EUR 10.5m from EU and </a:t>
                      </a:r>
                      <a:r>
                        <a:rPr kumimoji="0" lang="en-GB" altLang="ja-JP" sz="1000" b="0" i="0" u="none" strike="noStrike" cap="none" normalizeH="0" baseline="0" dirty="0" err="1" smtClean="0">
                          <a:ln>
                            <a:noFill/>
                          </a:ln>
                          <a:solidFill>
                            <a:schemeClr val="tx1"/>
                          </a:solidFill>
                          <a:effectLst/>
                          <a:latin typeface="Arial" charset="0"/>
                          <a:ea typeface="ＭＳ Ｐゴシック" pitchFamily="-110" charset="-128"/>
                        </a:rPr>
                        <a:t>Sida</a:t>
                      </a:r>
                      <a:r>
                        <a:rPr kumimoji="0" lang="en-GB" altLang="ja-JP" sz="1000" b="0" i="0" u="none" strike="noStrike" cap="none" normalizeH="0" baseline="0" dirty="0" smtClean="0">
                          <a:ln>
                            <a:noFill/>
                          </a:ln>
                          <a:solidFill>
                            <a:schemeClr val="tx1"/>
                          </a:solidFill>
                          <a:effectLst/>
                          <a:latin typeface="Arial" charset="0"/>
                          <a:ea typeface="ＭＳ Ｐゴシック" pitchFamily="-110" charset="-128"/>
                        </a:rPr>
                        <a:t>.</a:t>
                      </a:r>
                      <a:endParaRPr kumimoji="0" lang="en-US" sz="1000" b="0" i="0" u="none" strike="noStrike" cap="none" normalizeH="0" baseline="0" dirty="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72">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GB" sz="1000" b="0" i="0" u="none" strike="noStrike" cap="none" normalizeH="0" baseline="0" dirty="0" smtClean="0">
                          <a:ln>
                            <a:noFill/>
                          </a:ln>
                          <a:solidFill>
                            <a:schemeClr val="tx1"/>
                          </a:solidFill>
                          <a:effectLst/>
                          <a:latin typeface="Arial" charset="0"/>
                          <a:ea typeface="ＭＳ Ｐゴシック" pitchFamily="-110" charset="-128"/>
                        </a:rPr>
                        <a:t>2009</a:t>
                      </a:r>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b="1" dirty="0" err="1" smtClean="0"/>
                        <a:t>Mahovljani</a:t>
                      </a:r>
                      <a:r>
                        <a:rPr lang="en-US" sz="1000" b="1" dirty="0" smtClean="0"/>
                        <a:t> Interchange</a:t>
                      </a:r>
                      <a:endParaRPr lang="en-GB" sz="1000" b="1" dirty="0"/>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000" dirty="0" smtClean="0"/>
                        <a:t>EUR 25 million loan to </a:t>
                      </a:r>
                      <a:r>
                        <a:rPr lang="en-GB" sz="1000" kern="1200" dirty="0" smtClean="0">
                          <a:solidFill>
                            <a:schemeClr val="tx1"/>
                          </a:solidFill>
                          <a:effectLst/>
                          <a:latin typeface="+mn-lt"/>
                          <a:ea typeface="+mn-ea"/>
                          <a:cs typeface="+mn-cs"/>
                        </a:rPr>
                        <a:t>to finance the construction of the </a:t>
                      </a:r>
                      <a:r>
                        <a:rPr lang="en-GB" sz="1000" kern="1200" dirty="0" err="1" smtClean="0">
                          <a:solidFill>
                            <a:schemeClr val="tx1"/>
                          </a:solidFill>
                          <a:effectLst/>
                          <a:latin typeface="+mn-lt"/>
                          <a:ea typeface="+mn-ea"/>
                          <a:cs typeface="+mn-cs"/>
                        </a:rPr>
                        <a:t>Mahovljani</a:t>
                      </a:r>
                      <a:r>
                        <a:rPr lang="en-GB" sz="1000" kern="1200" dirty="0" smtClean="0">
                          <a:solidFill>
                            <a:schemeClr val="tx1"/>
                          </a:solidFill>
                          <a:effectLst/>
                          <a:latin typeface="+mn-lt"/>
                          <a:ea typeface="+mn-ea"/>
                          <a:cs typeface="+mn-cs"/>
                        </a:rPr>
                        <a:t> interchange, which is located on the </a:t>
                      </a:r>
                      <a:r>
                        <a:rPr lang="en-GB" sz="1000" kern="1200" dirty="0" err="1" smtClean="0">
                          <a:solidFill>
                            <a:schemeClr val="tx1"/>
                          </a:solidFill>
                          <a:effectLst/>
                          <a:latin typeface="+mn-lt"/>
                          <a:ea typeface="+mn-ea"/>
                          <a:cs typeface="+mn-cs"/>
                        </a:rPr>
                        <a:t>Banja</a:t>
                      </a:r>
                      <a:r>
                        <a:rPr lang="en-GB" sz="1000" kern="1200" dirty="0" smtClean="0">
                          <a:solidFill>
                            <a:schemeClr val="tx1"/>
                          </a:solidFill>
                          <a:effectLst/>
                          <a:latin typeface="+mn-lt"/>
                          <a:ea typeface="+mn-ea"/>
                          <a:cs typeface="+mn-cs"/>
                        </a:rPr>
                        <a:t> Luka to </a:t>
                      </a:r>
                      <a:r>
                        <a:rPr lang="en-GB" sz="1000" kern="1200" dirty="0" err="1" smtClean="0">
                          <a:solidFill>
                            <a:schemeClr val="tx1"/>
                          </a:solidFill>
                          <a:effectLst/>
                          <a:latin typeface="+mn-lt"/>
                          <a:ea typeface="+mn-ea"/>
                          <a:cs typeface="+mn-cs"/>
                        </a:rPr>
                        <a:t>Gradiska</a:t>
                      </a:r>
                      <a:r>
                        <a:rPr lang="en-GB" sz="1000" kern="1200" dirty="0" smtClean="0">
                          <a:solidFill>
                            <a:schemeClr val="tx1"/>
                          </a:solidFill>
                          <a:effectLst/>
                          <a:latin typeface="+mn-lt"/>
                          <a:ea typeface="+mn-ea"/>
                          <a:cs typeface="+mn-cs"/>
                        </a:rPr>
                        <a:t> motorway. </a:t>
                      </a:r>
                      <a:endParaRPr lang="en-GB" sz="1000" dirty="0"/>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58">
                <a:tc>
                  <a:txBody>
                    <a:bodyPr/>
                    <a:lstStyle/>
                    <a:p>
                      <a:pPr marL="0" marR="0" lvl="0" indent="0" algn="l" defTabSz="914400" rtl="0" eaLnBrk="1" fontAlgn="base" latinLnBrk="0" hangingPunct="1">
                        <a:lnSpc>
                          <a:spcPct val="100000"/>
                        </a:lnSpc>
                        <a:spcBef>
                          <a:spcPts val="0"/>
                        </a:spcBef>
                        <a:spcAft>
                          <a:spcPct val="0"/>
                        </a:spcAft>
                        <a:buClr>
                          <a:schemeClr val="tx2"/>
                        </a:buClr>
                        <a:buSzPct val="55000"/>
                        <a:buFont typeface="Wingdings" pitchFamily="2" charset="2"/>
                        <a:buNone/>
                        <a:tabLst/>
                        <a:defRPr/>
                      </a:pPr>
                      <a:r>
                        <a:rPr lang="en-GB" sz="1000" kern="1200" dirty="0" smtClean="0">
                          <a:solidFill>
                            <a:schemeClr val="tx1"/>
                          </a:solidFill>
                          <a:latin typeface="+mn-lt"/>
                          <a:ea typeface="+mn-ea"/>
                          <a:cs typeface="+mn-cs"/>
                        </a:rPr>
                        <a:t>2011</a:t>
                      </a:r>
                    </a:p>
                    <a:p>
                      <a:pPr marL="0" marR="0" lvl="0" indent="0" algn="l" defTabSz="914400" rtl="0" eaLnBrk="1" fontAlgn="base" latinLnBrk="0" hangingPunct="1">
                        <a:lnSpc>
                          <a:spcPct val="100000"/>
                        </a:lnSpc>
                        <a:spcBef>
                          <a:spcPct val="50000"/>
                        </a:spcBef>
                        <a:spcAft>
                          <a:spcPct val="0"/>
                        </a:spcAft>
                        <a:buClr>
                          <a:schemeClr val="tx2"/>
                        </a:buClr>
                        <a:buSzPct val="55000"/>
                        <a:buFont typeface="Wingdings" pitchFamily="2" charset="2"/>
                        <a:buNone/>
                        <a:tabLst/>
                      </a:pPr>
                      <a:endParaRPr lang="en-GB" sz="1000" kern="1200" dirty="0" smtClean="0">
                        <a:solidFill>
                          <a:schemeClr val="tx1"/>
                        </a:solidFill>
                        <a:latin typeface="+mn-lt"/>
                        <a:ea typeface="+mn-ea"/>
                        <a:cs typeface="+mn-cs"/>
                      </a:endParaRPr>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dirty="0" smtClean="0">
                          <a:ln>
                            <a:noFill/>
                          </a:ln>
                          <a:solidFill>
                            <a:schemeClr val="tx1"/>
                          </a:solidFill>
                          <a:effectLst/>
                          <a:latin typeface="Arial" charset="0"/>
                          <a:ea typeface="ＭＳ Ｐゴシック" pitchFamily="-110" charset="-128"/>
                        </a:rPr>
                        <a:t>Sarajevo Urban Roads</a:t>
                      </a:r>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EUR 16.5m for </a:t>
                      </a:r>
                      <a:r>
                        <a:rPr kumimoji="0" lang="en-GB" altLang="ja-JP" sz="1000" b="0" i="0" u="none" strike="noStrike" cap="none" normalizeH="0" baseline="0" dirty="0" smtClean="0">
                          <a:ln>
                            <a:noFill/>
                          </a:ln>
                          <a:solidFill>
                            <a:schemeClr val="tx1"/>
                          </a:solidFill>
                          <a:effectLst/>
                          <a:latin typeface="Arial" charset="0"/>
                          <a:ea typeface="ＭＳ Ｐゴシック" pitchFamily="-110" charset="-128"/>
                        </a:rPr>
                        <a:t>widening of two key urban road sections running through Sarajevo.</a:t>
                      </a:r>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497">
                <a:tc>
                  <a:txBody>
                    <a:bodyPr/>
                    <a:lstStyle/>
                    <a:p>
                      <a:r>
                        <a:rPr lang="en-US" sz="1000" dirty="0" smtClean="0"/>
                        <a:t>2011</a:t>
                      </a:r>
                      <a:endParaRPr lang="en-GB" sz="1000" dirty="0"/>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1" i="0" u="none" strike="noStrike" cap="none" normalizeH="0" baseline="0" dirty="0" err="1" smtClean="0">
                          <a:ln>
                            <a:noFill/>
                          </a:ln>
                          <a:solidFill>
                            <a:schemeClr val="tx1"/>
                          </a:solidFill>
                          <a:effectLst/>
                          <a:latin typeface="Arial" charset="0"/>
                          <a:ea typeface="ＭＳ Ｐゴシック" pitchFamily="-110" charset="-128"/>
                        </a:rPr>
                        <a:t>Brcko</a:t>
                      </a:r>
                      <a:r>
                        <a:rPr kumimoji="0" lang="en-US" sz="1000" b="1" i="0" u="none" strike="noStrike" cap="none" normalizeH="0" baseline="0" dirty="0" smtClean="0">
                          <a:ln>
                            <a:noFill/>
                          </a:ln>
                          <a:solidFill>
                            <a:schemeClr val="tx1"/>
                          </a:solidFill>
                          <a:effectLst/>
                          <a:latin typeface="Arial" charset="0"/>
                          <a:ea typeface="ＭＳ Ｐゴシック" pitchFamily="-110" charset="-128"/>
                        </a:rPr>
                        <a:t> Bypass</a:t>
                      </a:r>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ea typeface="ＭＳ Ｐゴシック" pitchFamily="-110" charset="-128"/>
                        </a:rPr>
                        <a:t>EUR 28.5m for construction of bypass around the town of </a:t>
                      </a:r>
                      <a:r>
                        <a:rPr kumimoji="0" lang="en-US" sz="1000" b="0" i="0" u="none" strike="noStrike" cap="none" normalizeH="0" baseline="0" dirty="0" err="1" smtClean="0">
                          <a:ln>
                            <a:noFill/>
                          </a:ln>
                          <a:solidFill>
                            <a:schemeClr val="tx1"/>
                          </a:solidFill>
                          <a:effectLst/>
                          <a:latin typeface="Arial" charset="0"/>
                          <a:ea typeface="ＭＳ Ｐゴシック" pitchFamily="-110" charset="-128"/>
                        </a:rPr>
                        <a:t>Brcko</a:t>
                      </a:r>
                      <a:r>
                        <a:rPr kumimoji="0" lang="en-US" sz="1000" b="0" i="0" u="none" strike="noStrike" cap="none" normalizeH="0" baseline="0" dirty="0" smtClean="0">
                          <a:ln>
                            <a:noFill/>
                          </a:ln>
                          <a:solidFill>
                            <a:schemeClr val="tx1"/>
                          </a:solidFill>
                          <a:effectLst/>
                          <a:latin typeface="Arial" charset="0"/>
                          <a:ea typeface="ＭＳ Ｐゴシック" pitchFamily="-110" charset="-128"/>
                        </a:rPr>
                        <a:t>.</a:t>
                      </a:r>
                    </a:p>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a typeface="ＭＳ Ｐゴシック" pitchFamily="-110" charset="-128"/>
                      </a:endParaRPr>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7">
                <a:tc>
                  <a:txBody>
                    <a:bodyPr/>
                    <a:lstStyle/>
                    <a:p>
                      <a:pPr marL="0" marR="0" lvl="0" indent="0" algn="l"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ea typeface="ＭＳ Ｐゴシック" pitchFamily="-110" charset="-128"/>
                        </a:rPr>
                        <a:t>2012</a:t>
                      </a:r>
                      <a:endParaRPr kumimoji="0" lang="en-GB" sz="1000" b="0" i="0" u="none" strike="noStrike" cap="none" normalizeH="0" baseline="0" dirty="0" smtClean="0">
                        <a:ln>
                          <a:noFill/>
                        </a:ln>
                        <a:solidFill>
                          <a:schemeClr val="tx1"/>
                        </a:solidFill>
                        <a:effectLst/>
                        <a:latin typeface="Arial" charset="0"/>
                        <a:ea typeface="ＭＳ Ｐゴシック" pitchFamily="-110" charset="-128"/>
                      </a:endParaRPr>
                    </a:p>
                  </a:txBody>
                  <a:tcPr marL="83069" marR="83069"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cap="none" normalizeH="0" baseline="0" dirty="0" err="1" smtClean="0">
                          <a:ln>
                            <a:noFill/>
                          </a:ln>
                          <a:solidFill>
                            <a:schemeClr val="tx1"/>
                          </a:solidFill>
                          <a:effectLst/>
                          <a:latin typeface="Arial" charset="0"/>
                          <a:ea typeface="ＭＳ Ｐゴシック" pitchFamily="-110" charset="-128"/>
                        </a:rPr>
                        <a:t>Banja</a:t>
                      </a:r>
                      <a:r>
                        <a:rPr kumimoji="0" lang="en-US" sz="1000" b="1" i="0" u="none" strike="noStrike" cap="none" normalizeH="0" baseline="0" dirty="0" smtClean="0">
                          <a:ln>
                            <a:noFill/>
                          </a:ln>
                          <a:solidFill>
                            <a:schemeClr val="tx1"/>
                          </a:solidFill>
                          <a:effectLst/>
                          <a:latin typeface="Arial" charset="0"/>
                          <a:ea typeface="ＭＳ Ｐゴシック" pitchFamily="-110" charset="-128"/>
                        </a:rPr>
                        <a:t> Luka – </a:t>
                      </a:r>
                      <a:r>
                        <a:rPr kumimoji="0" lang="en-US" sz="1000" b="1" i="0" u="none" strike="noStrike" cap="none" normalizeH="0" baseline="0" dirty="0" err="1" smtClean="0">
                          <a:ln>
                            <a:noFill/>
                          </a:ln>
                          <a:solidFill>
                            <a:schemeClr val="tx1"/>
                          </a:solidFill>
                          <a:effectLst/>
                          <a:latin typeface="Arial" charset="0"/>
                          <a:ea typeface="ＭＳ Ｐゴシック" pitchFamily="-110" charset="-128"/>
                        </a:rPr>
                        <a:t>Doboj</a:t>
                      </a:r>
                      <a:r>
                        <a:rPr kumimoji="0" lang="en-US" sz="1000" b="1" i="0" u="none" strike="noStrike" cap="none" normalizeH="0" baseline="0" dirty="0" smtClean="0">
                          <a:ln>
                            <a:noFill/>
                          </a:ln>
                          <a:solidFill>
                            <a:schemeClr val="tx1"/>
                          </a:solidFill>
                          <a:effectLst/>
                          <a:latin typeface="Arial" charset="0"/>
                          <a:ea typeface="ＭＳ Ｐゴシック" pitchFamily="-110" charset="-128"/>
                        </a:rPr>
                        <a:t> motorway</a:t>
                      </a:r>
                    </a:p>
                    <a:p>
                      <a:endParaRPr lang="en-GB" sz="1000" dirty="0"/>
                    </a:p>
                  </a:txBody>
                  <a:tcPr marL="83069" marR="83069"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EUR 150 million loan for the construction of a 37.8 kilometre long </a:t>
                      </a:r>
                      <a:r>
                        <a:rPr lang="en-GB" sz="1000" kern="1200" dirty="0" err="1" smtClean="0">
                          <a:solidFill>
                            <a:schemeClr val="tx1"/>
                          </a:solidFill>
                          <a:effectLst/>
                          <a:latin typeface="+mn-lt"/>
                          <a:ea typeface="+mn-ea"/>
                          <a:cs typeface="+mn-cs"/>
                        </a:rPr>
                        <a:t>Prnjavor</a:t>
                      </a:r>
                      <a:r>
                        <a:rPr lang="en-GB" sz="1000" kern="1200" dirty="0" smtClean="0">
                          <a:solidFill>
                            <a:schemeClr val="tx1"/>
                          </a:solidFill>
                          <a:effectLst/>
                          <a:latin typeface="+mn-lt"/>
                          <a:ea typeface="+mn-ea"/>
                          <a:cs typeface="+mn-cs"/>
                        </a:rPr>
                        <a:t> – </a:t>
                      </a:r>
                      <a:r>
                        <a:rPr lang="en-GB" sz="1000" kern="1200" dirty="0" err="1" smtClean="0">
                          <a:solidFill>
                            <a:schemeClr val="tx1"/>
                          </a:solidFill>
                          <a:effectLst/>
                          <a:latin typeface="+mn-lt"/>
                          <a:ea typeface="+mn-ea"/>
                          <a:cs typeface="+mn-cs"/>
                        </a:rPr>
                        <a:t>Doboj</a:t>
                      </a:r>
                      <a:r>
                        <a:rPr lang="en-GB" sz="1000" kern="1200" dirty="0" smtClean="0">
                          <a:solidFill>
                            <a:schemeClr val="tx1"/>
                          </a:solidFill>
                          <a:effectLst/>
                          <a:latin typeface="+mn-lt"/>
                          <a:ea typeface="+mn-ea"/>
                          <a:cs typeface="+mn-cs"/>
                        </a:rPr>
                        <a:t> motorway section, which is part of the total 76 kilometre motorway from </a:t>
                      </a:r>
                      <a:r>
                        <a:rPr lang="en-GB" sz="1000" kern="1200" dirty="0" err="1" smtClean="0">
                          <a:solidFill>
                            <a:schemeClr val="tx1"/>
                          </a:solidFill>
                          <a:effectLst/>
                          <a:latin typeface="+mn-lt"/>
                          <a:ea typeface="+mn-ea"/>
                          <a:cs typeface="+mn-cs"/>
                        </a:rPr>
                        <a:t>Banja</a:t>
                      </a:r>
                      <a:r>
                        <a:rPr lang="en-GB" sz="1000" kern="1200" dirty="0" smtClean="0">
                          <a:solidFill>
                            <a:schemeClr val="tx1"/>
                          </a:solidFill>
                          <a:effectLst/>
                          <a:latin typeface="+mn-lt"/>
                          <a:ea typeface="+mn-ea"/>
                          <a:cs typeface="+mn-cs"/>
                        </a:rPr>
                        <a:t> Luka to </a:t>
                      </a:r>
                      <a:r>
                        <a:rPr lang="en-GB" sz="1000" kern="1200" dirty="0" err="1" smtClean="0">
                          <a:solidFill>
                            <a:schemeClr val="tx1"/>
                          </a:solidFill>
                          <a:effectLst/>
                          <a:latin typeface="+mn-lt"/>
                          <a:ea typeface="+mn-ea"/>
                          <a:cs typeface="+mn-cs"/>
                        </a:rPr>
                        <a:t>Doboj</a:t>
                      </a:r>
                      <a:r>
                        <a:rPr lang="en-GB" sz="1000" kern="1200" dirty="0" smtClean="0">
                          <a:solidFill>
                            <a:schemeClr val="tx1"/>
                          </a:solidFill>
                          <a:effectLst/>
                          <a:latin typeface="+mn-lt"/>
                          <a:ea typeface="+mn-ea"/>
                          <a:cs typeface="+mn-cs"/>
                        </a:rPr>
                        <a:t>.</a:t>
                      </a:r>
                      <a:endParaRPr lang="en-GB" sz="1000" dirty="0"/>
                    </a:p>
                  </a:txBody>
                  <a:tcPr marL="84398" marR="8439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a:xfrm>
            <a:off x="1008185" y="438150"/>
            <a:ext cx="7798777" cy="676275"/>
          </a:xfrm>
        </p:spPr>
        <p:txBody>
          <a:bodyPr/>
          <a:lstStyle/>
          <a:p>
            <a:r>
              <a:rPr lang="en-US" dirty="0" smtClean="0"/>
              <a:t>Selected infrastructure projects in </a:t>
            </a:r>
            <a:r>
              <a:rPr lang="en-US" dirty="0" err="1" smtClean="0"/>
              <a:t>BiH</a:t>
            </a:r>
            <a:endParaRPr lang="en-GB" dirty="0"/>
          </a:p>
        </p:txBody>
      </p:sp>
    </p:spTree>
    <p:extLst>
      <p:ext uri="{BB962C8B-B14F-4D97-AF65-F5344CB8AC3E}">
        <p14:creationId xmlns:p14="http://schemas.microsoft.com/office/powerpoint/2010/main" val="319562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t>Case studies – Bingo</a:t>
            </a:r>
          </a:p>
        </p:txBody>
      </p:sp>
      <p:sp>
        <p:nvSpPr>
          <p:cNvPr id="25603" name="Slide Number Placeholder 4"/>
          <p:cNvSpPr>
            <a:spLocks noGrp="1"/>
          </p:cNvSpPr>
          <p:nvPr>
            <p:ph type="sldNum" sz="quarter" idx="4294967295"/>
          </p:nvPr>
        </p:nvSpPr>
        <p:spPr bwMode="auto">
          <a:xfrm>
            <a:off x="7473950" y="6548438"/>
            <a:ext cx="1328738" cy="309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spcAft>
                <a:spcPct val="0"/>
              </a:spcAft>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Bef>
                <a:spcPct val="0"/>
              </a:spcBef>
              <a:buClr>
                <a:schemeClr val="tx2"/>
              </a:buClr>
              <a:buSzPct val="90000"/>
              <a:buFont typeface="Arial" charset="0"/>
              <a:buChar char="–"/>
              <a:defRPr>
                <a:solidFill>
                  <a:schemeClr val="tx1"/>
                </a:solidFill>
                <a:latin typeface="Arial" charset="0"/>
                <a:cs typeface="Arial" charset="0"/>
              </a:defRPr>
            </a:lvl4pPr>
            <a:lvl5pPr marL="2057400" indent="-228600" eaLnBrk="0" hangingPunct="0">
              <a:spcBef>
                <a:spcPct val="0"/>
              </a:spcBef>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eaLnBrk="1" hangingPunct="1">
              <a:lnSpc>
                <a:spcPct val="100000"/>
              </a:lnSpc>
              <a:spcBef>
                <a:spcPct val="50000"/>
              </a:spcBef>
              <a:spcAft>
                <a:spcPct val="50000"/>
              </a:spcAft>
            </a:pPr>
            <a:fld id="{7E308210-910A-4E3A-92BA-2CEB4B49B71C}" type="slidenum">
              <a:rPr lang="de-DE" altLang="en-US">
                <a:solidFill>
                  <a:schemeClr val="tx1"/>
                </a:solidFill>
              </a:rPr>
              <a:pPr eaLnBrk="1" hangingPunct="1">
                <a:lnSpc>
                  <a:spcPct val="100000"/>
                </a:lnSpc>
                <a:spcBef>
                  <a:spcPct val="50000"/>
                </a:spcBef>
                <a:spcAft>
                  <a:spcPct val="50000"/>
                </a:spcAft>
              </a:pPr>
              <a:t>8</a:t>
            </a:fld>
            <a:endParaRPr lang="de-DE" altLang="en-US">
              <a:solidFill>
                <a:schemeClr val="tx1"/>
              </a:solidFill>
            </a:endParaRPr>
          </a:p>
        </p:txBody>
      </p:sp>
      <p:graphicFrame>
        <p:nvGraphicFramePr>
          <p:cNvPr id="6" name="Tabelle 18"/>
          <p:cNvGraphicFramePr>
            <a:graphicFrameLocks noGrp="1"/>
          </p:cNvGraphicFramePr>
          <p:nvPr/>
        </p:nvGraphicFramePr>
        <p:xfrm>
          <a:off x="3906838" y="1209675"/>
          <a:ext cx="4519612" cy="1360489"/>
        </p:xfrm>
        <a:graphic>
          <a:graphicData uri="http://schemas.openxmlformats.org/drawingml/2006/table">
            <a:tbl>
              <a:tblPr firstRow="1" bandRow="1">
                <a:tableStyleId>{5C22544A-7EE6-4342-B048-85BDC9FD1C3A}</a:tableStyleId>
              </a:tblPr>
              <a:tblGrid>
                <a:gridCol w="4519612"/>
              </a:tblGrid>
              <a:tr h="290547">
                <a:tc>
                  <a:txBody>
                    <a:bodyPr/>
                    <a:lstStyle/>
                    <a:p>
                      <a:r>
                        <a:rPr lang="en-GB" sz="1300" noProof="0" dirty="0" smtClean="0"/>
                        <a:t>Type of project</a:t>
                      </a:r>
                      <a:endParaRPr lang="en-GB" sz="1300" noProof="0" dirty="0"/>
                    </a:p>
                  </a:txBody>
                  <a:tcPr marL="92050" marR="92050" marT="46122" marB="46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488848">
                <a:tc>
                  <a:txBody>
                    <a:bodyPr/>
                    <a:lstStyle/>
                    <a:p>
                      <a:pPr marL="85725" indent="-85725">
                        <a:buFont typeface="Arial" pitchFamily="34" charset="0"/>
                        <a:buChar char="•"/>
                      </a:pPr>
                      <a:r>
                        <a:rPr lang="en-GB" sz="1300" noProof="0" dirty="0" smtClean="0">
                          <a:solidFill>
                            <a:schemeClr val="accent3">
                              <a:lumMod val="50000"/>
                            </a:schemeClr>
                          </a:solidFill>
                        </a:rPr>
                        <a:t>Renewable Energy/ Energy</a:t>
                      </a:r>
                      <a:r>
                        <a:rPr lang="en-GB" sz="1300" baseline="0" noProof="0" dirty="0" smtClean="0">
                          <a:solidFill>
                            <a:schemeClr val="accent3">
                              <a:lumMod val="50000"/>
                            </a:schemeClr>
                          </a:solidFill>
                        </a:rPr>
                        <a:t> Efficiency – Implementation of IEE measures in several BINGO outlets</a:t>
                      </a:r>
                      <a:endParaRPr lang="en-GB" sz="1300" noProof="0" dirty="0">
                        <a:solidFill>
                          <a:schemeClr val="accent3">
                            <a:lumMod val="50000"/>
                          </a:schemeClr>
                        </a:solidFill>
                      </a:endParaRPr>
                    </a:p>
                  </a:txBody>
                  <a:tcPr marL="92050" marR="92050" marT="46122" marB="46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547">
                <a:tc>
                  <a:txBody>
                    <a:bodyPr/>
                    <a:lstStyle/>
                    <a:p>
                      <a:r>
                        <a:rPr lang="en-GB" sz="1300" b="1" noProof="0" smtClean="0">
                          <a:solidFill>
                            <a:schemeClr val="bg1"/>
                          </a:solidFill>
                        </a:rPr>
                        <a:t>Region</a:t>
                      </a:r>
                      <a:endParaRPr lang="en-GB" sz="1300" b="1" noProof="0">
                        <a:solidFill>
                          <a:schemeClr val="bg1"/>
                        </a:solidFill>
                      </a:endParaRPr>
                    </a:p>
                  </a:txBody>
                  <a:tcPr marL="92050" marR="92050" marT="46122" marB="46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290547">
                <a:tc>
                  <a:txBody>
                    <a:bodyPr/>
                    <a:lstStyle/>
                    <a:p>
                      <a:pPr>
                        <a:buFont typeface="Arial" pitchFamily="34" charset="0"/>
                        <a:buChar char="•"/>
                      </a:pPr>
                      <a:r>
                        <a:rPr lang="en-GB" sz="1300" noProof="0" dirty="0" smtClean="0">
                          <a:solidFill>
                            <a:schemeClr val="accent3">
                              <a:lumMod val="50000"/>
                            </a:schemeClr>
                          </a:solidFill>
                        </a:rPr>
                        <a:t> Bosnia</a:t>
                      </a:r>
                      <a:r>
                        <a:rPr lang="en-GB" sz="1300" baseline="0" noProof="0" dirty="0" smtClean="0">
                          <a:solidFill>
                            <a:schemeClr val="accent3">
                              <a:lumMod val="50000"/>
                            </a:schemeClr>
                          </a:solidFill>
                        </a:rPr>
                        <a:t> and Herzegovina</a:t>
                      </a:r>
                      <a:endParaRPr lang="en-GB" sz="1300" noProof="0" dirty="0">
                        <a:solidFill>
                          <a:schemeClr val="accent3">
                            <a:lumMod val="50000"/>
                          </a:schemeClr>
                        </a:solidFill>
                      </a:endParaRPr>
                    </a:p>
                  </a:txBody>
                  <a:tcPr marL="92050" marR="92050" marT="46122" marB="46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7" name="Tabelle 31"/>
          <p:cNvGraphicFramePr>
            <a:graphicFrameLocks noGrp="1"/>
          </p:cNvGraphicFramePr>
          <p:nvPr/>
        </p:nvGraphicFramePr>
        <p:xfrm>
          <a:off x="3910013" y="2570163"/>
          <a:ext cx="4521200" cy="3128962"/>
        </p:xfrm>
        <a:graphic>
          <a:graphicData uri="http://schemas.openxmlformats.org/drawingml/2006/table">
            <a:tbl>
              <a:tblPr firstRow="1" bandRow="1">
                <a:tableStyleId>{5C22544A-7EE6-4342-B048-85BDC9FD1C3A}</a:tableStyleId>
              </a:tblPr>
              <a:tblGrid>
                <a:gridCol w="4521200"/>
              </a:tblGrid>
              <a:tr h="290321">
                <a:tc>
                  <a:txBody>
                    <a:bodyPr/>
                    <a:lstStyle/>
                    <a:p>
                      <a:r>
                        <a:rPr lang="en-GB" sz="1300" noProof="0" dirty="0" smtClean="0"/>
                        <a:t>Project goals</a:t>
                      </a:r>
                      <a:endParaRPr lang="en-GB" sz="1300" noProof="0" dirty="0"/>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884765">
                <a:tc>
                  <a:txBody>
                    <a:bodyPr/>
                    <a:lstStyle/>
                    <a:p>
                      <a:pPr>
                        <a:buFont typeface="Arial" pitchFamily="34" charset="0"/>
                        <a:buChar char="•"/>
                      </a:pPr>
                      <a:r>
                        <a:rPr lang="en-GB" sz="1300" noProof="0" dirty="0" smtClean="0">
                          <a:solidFill>
                            <a:schemeClr val="accent3">
                              <a:lumMod val="50000"/>
                            </a:schemeClr>
                          </a:solidFill>
                        </a:rPr>
                        <a:t> Increase energy</a:t>
                      </a:r>
                      <a:r>
                        <a:rPr lang="en-GB" sz="1300" baseline="0" noProof="0" dirty="0" smtClean="0">
                          <a:solidFill>
                            <a:schemeClr val="accent3">
                              <a:lumMod val="50000"/>
                            </a:schemeClr>
                          </a:solidFill>
                        </a:rPr>
                        <a:t> </a:t>
                      </a:r>
                      <a:r>
                        <a:rPr lang="en-GB" sz="1300" noProof="0" dirty="0" smtClean="0">
                          <a:solidFill>
                            <a:schemeClr val="accent3">
                              <a:lumMod val="50000"/>
                            </a:schemeClr>
                          </a:solidFill>
                        </a:rPr>
                        <a:t>savings</a:t>
                      </a:r>
                    </a:p>
                    <a:p>
                      <a:pPr>
                        <a:buFont typeface="Arial" pitchFamily="34" charset="0"/>
                        <a:buChar char="•"/>
                      </a:pPr>
                      <a:r>
                        <a:rPr lang="en-GB" sz="1300" noProof="0" dirty="0" smtClean="0">
                          <a:solidFill>
                            <a:schemeClr val="accent3">
                              <a:lumMod val="50000"/>
                            </a:schemeClr>
                          </a:solidFill>
                        </a:rPr>
                        <a:t> Improve equipment reliability</a:t>
                      </a:r>
                    </a:p>
                    <a:p>
                      <a:pPr>
                        <a:buFont typeface="Arial" pitchFamily="34" charset="0"/>
                        <a:buChar char="•"/>
                      </a:pPr>
                      <a:r>
                        <a:rPr lang="en-GB" sz="1300" noProof="0" dirty="0" smtClean="0">
                          <a:solidFill>
                            <a:schemeClr val="accent3">
                              <a:lumMod val="50000"/>
                            </a:schemeClr>
                          </a:solidFill>
                        </a:rPr>
                        <a:t> Reduce maintenance costs at existing outlets</a:t>
                      </a:r>
                      <a:r>
                        <a:rPr lang="en-GB" sz="1300" baseline="0" noProof="0" dirty="0" smtClean="0">
                          <a:solidFill>
                            <a:schemeClr val="accent3">
                              <a:lumMod val="50000"/>
                            </a:schemeClr>
                          </a:solidFill>
                        </a:rPr>
                        <a:t> </a:t>
                      </a:r>
                    </a:p>
                    <a:p>
                      <a:pPr>
                        <a:buFont typeface="Arial" pitchFamily="34" charset="0"/>
                        <a:buChar char="•"/>
                      </a:pPr>
                      <a:r>
                        <a:rPr lang="en-GB" sz="1300" baseline="0" noProof="0" dirty="0" smtClean="0">
                          <a:solidFill>
                            <a:schemeClr val="accent3">
                              <a:lumMod val="50000"/>
                            </a:schemeClr>
                          </a:solidFill>
                        </a:rPr>
                        <a:t> Reduce operating costs</a:t>
                      </a:r>
                      <a:endParaRPr lang="en-GB" sz="1300" noProof="0" dirty="0" smtClean="0">
                        <a:solidFill>
                          <a:schemeClr val="accent3">
                            <a:lumMod val="50000"/>
                          </a:schemeClr>
                        </a:solidFill>
                      </a:endParaRPr>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321">
                <a:tc>
                  <a:txBody>
                    <a:bodyPr/>
                    <a:lstStyle/>
                    <a:p>
                      <a:r>
                        <a:rPr lang="en-GB" sz="1300" b="1" noProof="0" dirty="0" smtClean="0">
                          <a:solidFill>
                            <a:schemeClr val="bg1"/>
                          </a:solidFill>
                        </a:rPr>
                        <a:t>Main investments</a:t>
                      </a:r>
                      <a:endParaRPr lang="en-GB" sz="1300" b="1" noProof="0" dirty="0">
                        <a:solidFill>
                          <a:schemeClr val="bg1"/>
                        </a:solidFill>
                      </a:endParaRPr>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1082913">
                <a:tc>
                  <a:txBody>
                    <a:bodyPr/>
                    <a:lstStyle/>
                    <a:p>
                      <a:pPr>
                        <a:buFont typeface="Arial" pitchFamily="34" charset="0"/>
                        <a:buChar char="•"/>
                      </a:pPr>
                      <a:r>
                        <a:rPr lang="en-GB" sz="1300" noProof="0" dirty="0" smtClean="0">
                          <a:solidFill>
                            <a:schemeClr val="accent3">
                              <a:lumMod val="50000"/>
                            </a:schemeClr>
                          </a:solidFill>
                        </a:rPr>
                        <a:t> Lighting</a:t>
                      </a:r>
                    </a:p>
                    <a:p>
                      <a:pPr>
                        <a:buFont typeface="Arial" pitchFamily="34" charset="0"/>
                        <a:buChar char="•"/>
                      </a:pPr>
                      <a:r>
                        <a:rPr lang="en-GB" sz="1300" noProof="0" dirty="0" smtClean="0">
                          <a:solidFill>
                            <a:schemeClr val="accent3">
                              <a:lumMod val="50000"/>
                            </a:schemeClr>
                          </a:solidFill>
                        </a:rPr>
                        <a:t> Refrigeration</a:t>
                      </a:r>
                      <a:r>
                        <a:rPr lang="en-GB" sz="1300" baseline="0" noProof="0" dirty="0" smtClean="0">
                          <a:solidFill>
                            <a:schemeClr val="accent3">
                              <a:lumMod val="50000"/>
                            </a:schemeClr>
                          </a:solidFill>
                        </a:rPr>
                        <a:t> system</a:t>
                      </a:r>
                    </a:p>
                    <a:p>
                      <a:pPr>
                        <a:buFont typeface="Arial" pitchFamily="34" charset="0"/>
                        <a:buChar char="•"/>
                      </a:pPr>
                      <a:r>
                        <a:rPr lang="en-GB" sz="1300" baseline="0" noProof="0" dirty="0" smtClean="0">
                          <a:solidFill>
                            <a:schemeClr val="accent3">
                              <a:lumMod val="50000"/>
                            </a:schemeClr>
                          </a:solidFill>
                        </a:rPr>
                        <a:t> Insulation panels</a:t>
                      </a:r>
                    </a:p>
                    <a:p>
                      <a:pPr>
                        <a:buFont typeface="Arial" pitchFamily="34" charset="0"/>
                        <a:buChar char="•"/>
                      </a:pPr>
                      <a:r>
                        <a:rPr lang="en-GB" sz="1300" baseline="0" noProof="0" dirty="0" smtClean="0">
                          <a:solidFill>
                            <a:schemeClr val="accent3">
                              <a:lumMod val="50000"/>
                            </a:schemeClr>
                          </a:solidFill>
                        </a:rPr>
                        <a:t> Skylights</a:t>
                      </a:r>
                      <a:endParaRPr lang="en-GB" sz="1300" noProof="0" dirty="0" smtClean="0">
                        <a:solidFill>
                          <a:schemeClr val="accent3">
                            <a:lumMod val="50000"/>
                          </a:schemeClr>
                        </a:solidFill>
                      </a:endParaRPr>
                    </a:p>
                    <a:p>
                      <a:pPr>
                        <a:buFont typeface="Arial" pitchFamily="34" charset="0"/>
                        <a:buChar char="•"/>
                      </a:pPr>
                      <a:r>
                        <a:rPr lang="en-GB" sz="1300" noProof="0" dirty="0" smtClean="0">
                          <a:solidFill>
                            <a:schemeClr val="accent3">
                              <a:lumMod val="50000"/>
                            </a:schemeClr>
                          </a:solidFill>
                        </a:rPr>
                        <a:t> Heat pumps- space cooling and heating</a:t>
                      </a:r>
                      <a:endParaRPr lang="en-GB" sz="1300" noProof="0" dirty="0">
                        <a:solidFill>
                          <a:schemeClr val="accent3">
                            <a:lumMod val="50000"/>
                          </a:schemeClr>
                        </a:solidFill>
                      </a:endParaRPr>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321">
                <a:tc>
                  <a:txBody>
                    <a:bodyPr/>
                    <a:lstStyle/>
                    <a:p>
                      <a:r>
                        <a:rPr lang="en-GB" sz="1300" b="1" noProof="0" dirty="0" smtClean="0">
                          <a:solidFill>
                            <a:schemeClr val="bg1"/>
                          </a:solidFill>
                        </a:rPr>
                        <a:t>Investment size</a:t>
                      </a:r>
                      <a:endParaRPr lang="en-GB" sz="1300" b="1" noProof="0" dirty="0">
                        <a:solidFill>
                          <a:schemeClr val="bg1"/>
                        </a:solidFill>
                      </a:endParaRPr>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290321">
                <a:tc>
                  <a:txBody>
                    <a:bodyPr/>
                    <a:lstStyle/>
                    <a:p>
                      <a:pPr>
                        <a:buFont typeface="Arial" pitchFamily="34" charset="0"/>
                        <a:buNone/>
                      </a:pPr>
                      <a:r>
                        <a:rPr lang="en-GB" sz="1300" noProof="0" dirty="0" smtClean="0">
                          <a:solidFill>
                            <a:schemeClr val="accent3">
                              <a:lumMod val="50000"/>
                            </a:schemeClr>
                          </a:solidFill>
                        </a:rPr>
                        <a:t>Approximately € 5.4 million</a:t>
                      </a:r>
                      <a:endParaRPr lang="en-GB" sz="1300" noProof="0" dirty="0">
                        <a:solidFill>
                          <a:schemeClr val="accent3">
                            <a:lumMod val="50000"/>
                          </a:schemeClr>
                        </a:solidFill>
                      </a:endParaRPr>
                    </a:p>
                  </a:txBody>
                  <a:tcPr marL="92041" marR="92041" marT="46087" marB="460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8" name="Tabelle 37"/>
          <p:cNvGraphicFramePr>
            <a:graphicFrameLocks noGrp="1"/>
          </p:cNvGraphicFramePr>
          <p:nvPr/>
        </p:nvGraphicFramePr>
        <p:xfrm>
          <a:off x="3911600" y="5699125"/>
          <a:ext cx="4519613" cy="779463"/>
        </p:xfrm>
        <a:graphic>
          <a:graphicData uri="http://schemas.openxmlformats.org/drawingml/2006/table">
            <a:tbl>
              <a:tblPr firstRow="1" bandRow="1">
                <a:tableStyleId>{5C22544A-7EE6-4342-B048-85BDC9FD1C3A}</a:tableStyleId>
              </a:tblPr>
              <a:tblGrid>
                <a:gridCol w="4519613"/>
              </a:tblGrid>
              <a:tr h="290572">
                <a:tc>
                  <a:txBody>
                    <a:bodyPr/>
                    <a:lstStyle/>
                    <a:p>
                      <a:r>
                        <a:rPr lang="en-GB" sz="1300" noProof="0" dirty="0" smtClean="0"/>
                        <a:t>Expected operational results</a:t>
                      </a:r>
                      <a:endParaRPr lang="en-GB" sz="1300" noProof="0" dirty="0"/>
                    </a:p>
                  </a:txBody>
                  <a:tcPr marL="92050" marR="92050" marT="46126" marB="46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488891">
                <a:tc>
                  <a:txBody>
                    <a:bodyPr/>
                    <a:lstStyle/>
                    <a:p>
                      <a:pPr>
                        <a:buFont typeface="Arial" pitchFamily="34" charset="0"/>
                        <a:buChar char="•"/>
                      </a:pPr>
                      <a:r>
                        <a:rPr lang="en-GB" sz="1300" noProof="0" dirty="0" smtClean="0">
                          <a:solidFill>
                            <a:schemeClr val="accent3">
                              <a:lumMod val="50000"/>
                            </a:schemeClr>
                          </a:solidFill>
                        </a:rPr>
                        <a:t> Primary energy savings: 15,477 </a:t>
                      </a:r>
                      <a:r>
                        <a:rPr lang="en-GB" sz="1300" noProof="0" dirty="0" err="1" smtClean="0">
                          <a:solidFill>
                            <a:schemeClr val="accent3">
                              <a:lumMod val="50000"/>
                            </a:schemeClr>
                          </a:solidFill>
                        </a:rPr>
                        <a:t>MWh</a:t>
                      </a:r>
                      <a:endParaRPr lang="en-GB" sz="1300" noProof="0" dirty="0" smtClean="0">
                        <a:solidFill>
                          <a:schemeClr val="accent3">
                            <a:lumMod val="50000"/>
                          </a:schemeClr>
                        </a:solidFill>
                      </a:endParaRPr>
                    </a:p>
                    <a:p>
                      <a:pPr>
                        <a:buFont typeface="Arial" pitchFamily="34" charset="0"/>
                        <a:buChar char="•"/>
                      </a:pPr>
                      <a:r>
                        <a:rPr lang="en-GB" sz="1300" noProof="0" dirty="0" smtClean="0">
                          <a:solidFill>
                            <a:schemeClr val="accent3">
                              <a:lumMod val="50000"/>
                            </a:schemeClr>
                          </a:solidFill>
                        </a:rPr>
                        <a:t> CO₂ emission reduction: 4,700 t/year</a:t>
                      </a:r>
                      <a:endParaRPr lang="en-GB" sz="1300" noProof="0" dirty="0">
                        <a:solidFill>
                          <a:schemeClr val="accent3">
                            <a:lumMod val="50000"/>
                          </a:schemeClr>
                        </a:solidFill>
                      </a:endParaRPr>
                    </a:p>
                  </a:txBody>
                  <a:tcPr marL="92050" marR="92050" marT="46126" marB="46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pic>
        <p:nvPicPr>
          <p:cNvPr id="25640" name="Picture 1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525" y="1196975"/>
            <a:ext cx="296227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22"/>
          <p:cNvSpPr/>
          <p:nvPr/>
        </p:nvSpPr>
        <p:spPr>
          <a:xfrm>
            <a:off x="517525" y="3716338"/>
            <a:ext cx="2990850" cy="261937"/>
          </a:xfrm>
          <a:prstGeom prst="rect">
            <a:avLst/>
          </a:prstGeom>
        </p:spPr>
        <p:txBody>
          <a:bodyPr>
            <a:spAutoFit/>
          </a:bodyPr>
          <a:lstStyle/>
          <a:p>
            <a:pPr>
              <a:defRPr/>
            </a:pPr>
            <a:r>
              <a:rPr lang="en-GB" sz="1100" dirty="0">
                <a:solidFill>
                  <a:schemeClr val="accent3">
                    <a:lumMod val="50000"/>
                  </a:schemeClr>
                </a:solidFill>
              </a:rPr>
              <a:t>Skylights at an already existing BINGO outlet</a:t>
            </a:r>
          </a:p>
        </p:txBody>
      </p:sp>
      <p:pic>
        <p:nvPicPr>
          <p:cNvPr id="25642"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l="8540" r="18869" b="27289"/>
          <a:stretch>
            <a:fillRect/>
          </a:stretch>
        </p:blipFill>
        <p:spPr bwMode="auto">
          <a:xfrm>
            <a:off x="517525" y="4076700"/>
            <a:ext cx="1490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Grafik 23"/>
          <p:cNvPicPr>
            <a:picLocks noChangeAspect="1" noChangeArrowheads="1"/>
          </p:cNvPicPr>
          <p:nvPr/>
        </p:nvPicPr>
        <p:blipFill>
          <a:blip r:embed="rId4" cstate="email">
            <a:extLst>
              <a:ext uri="{28A0092B-C50C-407E-A947-70E740481C1C}">
                <a14:useLocalDpi xmlns:a14="http://schemas.microsoft.com/office/drawing/2010/main" val="0"/>
              </a:ext>
            </a:extLst>
          </a:blip>
          <a:srcRect l="9143" r="34544"/>
          <a:stretch>
            <a:fillRect/>
          </a:stretch>
        </p:blipFill>
        <p:spPr bwMode="auto">
          <a:xfrm>
            <a:off x="2179638" y="4076700"/>
            <a:ext cx="12620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24"/>
          <p:cNvSpPr/>
          <p:nvPr/>
        </p:nvSpPr>
        <p:spPr>
          <a:xfrm>
            <a:off x="2246313" y="5311775"/>
            <a:ext cx="1089025" cy="277813"/>
          </a:xfrm>
          <a:prstGeom prst="rect">
            <a:avLst/>
          </a:prstGeom>
        </p:spPr>
        <p:txBody>
          <a:bodyPr>
            <a:spAutoFit/>
          </a:bodyPr>
          <a:lstStyle/>
          <a:p>
            <a:pPr algn="ctr">
              <a:defRPr/>
            </a:pPr>
            <a:r>
              <a:rPr lang="en-GB" sz="1200" dirty="0">
                <a:solidFill>
                  <a:schemeClr val="accent3">
                    <a:lumMod val="50000"/>
                  </a:schemeClr>
                </a:solidFill>
              </a:rPr>
              <a:t>Air curtains</a:t>
            </a:r>
          </a:p>
        </p:txBody>
      </p:sp>
      <p:sp>
        <p:nvSpPr>
          <p:cNvPr id="14" name="Rechteck 25"/>
          <p:cNvSpPr/>
          <p:nvPr/>
        </p:nvSpPr>
        <p:spPr>
          <a:xfrm>
            <a:off x="852488" y="5300663"/>
            <a:ext cx="798512" cy="277812"/>
          </a:xfrm>
          <a:prstGeom prst="rect">
            <a:avLst/>
          </a:prstGeom>
        </p:spPr>
        <p:txBody>
          <a:bodyPr wrap="none">
            <a:spAutoFit/>
          </a:bodyPr>
          <a:lstStyle/>
          <a:p>
            <a:pPr>
              <a:defRPr/>
            </a:pPr>
            <a:r>
              <a:rPr lang="en-GB" sz="1200" dirty="0">
                <a:solidFill>
                  <a:schemeClr val="accent3">
                    <a:lumMod val="50000"/>
                  </a:schemeClr>
                </a:solidFill>
              </a:rPr>
              <a:t>Fan coils</a:t>
            </a:r>
          </a:p>
        </p:txBody>
      </p:sp>
    </p:spTree>
    <p:extLst>
      <p:ext uri="{BB962C8B-B14F-4D97-AF65-F5344CB8AC3E}">
        <p14:creationId xmlns:p14="http://schemas.microsoft.com/office/powerpoint/2010/main" val="175406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Case studies – </a:t>
            </a:r>
            <a:r>
              <a:rPr lang="en-GB" altLang="en-US" dirty="0" err="1" smtClean="0"/>
              <a:t>Natron</a:t>
            </a:r>
            <a:r>
              <a:rPr lang="en-GB" altLang="en-US" dirty="0" smtClean="0"/>
              <a:t> Hayat</a:t>
            </a:r>
          </a:p>
        </p:txBody>
      </p:sp>
      <p:sp>
        <p:nvSpPr>
          <p:cNvPr id="26627" name="Slide Number Placeholder 4"/>
          <p:cNvSpPr>
            <a:spLocks noGrp="1"/>
          </p:cNvSpPr>
          <p:nvPr>
            <p:ph type="sldNum" sz="quarter" idx="4294967295"/>
          </p:nvPr>
        </p:nvSpPr>
        <p:spPr bwMode="auto">
          <a:xfrm>
            <a:off x="7473950" y="6548438"/>
            <a:ext cx="1328738" cy="309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spcAft>
                <a:spcPct val="0"/>
              </a:spcAft>
              <a:defRPr>
                <a:solidFill>
                  <a:schemeClr val="tx2"/>
                </a:solidFill>
                <a:latin typeface="Arial" charset="0"/>
                <a:cs typeface="Arial" charset="0"/>
              </a:defRPr>
            </a:lvl1pPr>
            <a:lvl2pPr marL="742950" indent="-285750" eaLnBrk="0" hangingPunct="0">
              <a:lnSpc>
                <a:spcPct val="90000"/>
              </a:lnSpc>
              <a:spcBef>
                <a:spcPct val="10000"/>
              </a:spcBef>
              <a:spcAft>
                <a:spcPct val="20000"/>
              </a:spcAft>
              <a:defRPr sz="1600">
                <a:solidFill>
                  <a:schemeClr val="tx1"/>
                </a:solidFill>
                <a:latin typeface="Arial" charset="0"/>
                <a:cs typeface="Arial" charset="0"/>
              </a:defRPr>
            </a:lvl2pPr>
            <a:lvl3pPr marL="1143000" indent="-228600" eaLnBrk="0" hangingPunct="0">
              <a:buClr>
                <a:schemeClr val="tx2"/>
              </a:buClr>
              <a:buFont typeface="Wingdings 2" pitchFamily="18" charset="2"/>
              <a:buChar char=""/>
              <a:defRPr>
                <a:solidFill>
                  <a:schemeClr val="tx1"/>
                </a:solidFill>
                <a:latin typeface="Arial" charset="0"/>
                <a:cs typeface="Arial" charset="0"/>
              </a:defRPr>
            </a:lvl3pPr>
            <a:lvl4pPr marL="1600200" indent="-228600" eaLnBrk="0" hangingPunct="0">
              <a:spcBef>
                <a:spcPct val="0"/>
              </a:spcBef>
              <a:buClr>
                <a:schemeClr val="tx2"/>
              </a:buClr>
              <a:buSzPct val="90000"/>
              <a:buFont typeface="Arial" charset="0"/>
              <a:buChar char="–"/>
              <a:defRPr>
                <a:solidFill>
                  <a:schemeClr val="tx1"/>
                </a:solidFill>
                <a:latin typeface="Arial" charset="0"/>
                <a:cs typeface="Arial" charset="0"/>
              </a:defRPr>
            </a:lvl4pPr>
            <a:lvl5pPr marL="2057400" indent="-228600" eaLnBrk="0" hangingPunct="0">
              <a:spcBef>
                <a:spcPct val="0"/>
              </a:spcBef>
              <a:buClr>
                <a:schemeClr val="tx2"/>
              </a:buClr>
              <a:buChar char="•"/>
              <a:defRPr>
                <a:solidFill>
                  <a:schemeClr val="tx1"/>
                </a:solidFill>
                <a:latin typeface="Arial" charset="0"/>
                <a:cs typeface="Arial" charset="0"/>
              </a:defRPr>
            </a:lvl5pPr>
            <a:lvl6pPr marL="2514600" indent="-228600" eaLnBrk="0" fontAlgn="base" hangingPunct="0">
              <a:spcBef>
                <a:spcPct val="0"/>
              </a:spcBef>
              <a:spcAft>
                <a:spcPct val="50000"/>
              </a:spcAft>
              <a:buClr>
                <a:schemeClr val="tx2"/>
              </a:buClr>
              <a:buChar char="•"/>
              <a:defRPr>
                <a:solidFill>
                  <a:schemeClr val="tx1"/>
                </a:solidFill>
                <a:latin typeface="Arial" charset="0"/>
                <a:cs typeface="Arial" charset="0"/>
              </a:defRPr>
            </a:lvl6pPr>
            <a:lvl7pPr marL="2971800" indent="-228600" eaLnBrk="0" fontAlgn="base" hangingPunct="0">
              <a:spcBef>
                <a:spcPct val="0"/>
              </a:spcBef>
              <a:spcAft>
                <a:spcPct val="50000"/>
              </a:spcAft>
              <a:buClr>
                <a:schemeClr val="tx2"/>
              </a:buClr>
              <a:buChar char="•"/>
              <a:defRPr>
                <a:solidFill>
                  <a:schemeClr val="tx1"/>
                </a:solidFill>
                <a:latin typeface="Arial" charset="0"/>
                <a:cs typeface="Arial" charset="0"/>
              </a:defRPr>
            </a:lvl7pPr>
            <a:lvl8pPr marL="3429000" indent="-228600" eaLnBrk="0" fontAlgn="base" hangingPunct="0">
              <a:spcBef>
                <a:spcPct val="0"/>
              </a:spcBef>
              <a:spcAft>
                <a:spcPct val="50000"/>
              </a:spcAft>
              <a:buClr>
                <a:schemeClr val="tx2"/>
              </a:buClr>
              <a:buChar char="•"/>
              <a:defRPr>
                <a:solidFill>
                  <a:schemeClr val="tx1"/>
                </a:solidFill>
                <a:latin typeface="Arial" charset="0"/>
                <a:cs typeface="Arial" charset="0"/>
              </a:defRPr>
            </a:lvl8pPr>
            <a:lvl9pPr marL="3886200" indent="-228600" eaLnBrk="0" fontAlgn="base" hangingPunct="0">
              <a:spcBef>
                <a:spcPct val="0"/>
              </a:spcBef>
              <a:spcAft>
                <a:spcPct val="50000"/>
              </a:spcAft>
              <a:buClr>
                <a:schemeClr val="tx2"/>
              </a:buClr>
              <a:buChar char="•"/>
              <a:defRPr>
                <a:solidFill>
                  <a:schemeClr val="tx1"/>
                </a:solidFill>
                <a:latin typeface="Arial" charset="0"/>
                <a:cs typeface="Arial" charset="0"/>
              </a:defRPr>
            </a:lvl9pPr>
          </a:lstStyle>
          <a:p>
            <a:pPr eaLnBrk="1" hangingPunct="1">
              <a:lnSpc>
                <a:spcPct val="100000"/>
              </a:lnSpc>
              <a:spcBef>
                <a:spcPct val="50000"/>
              </a:spcBef>
              <a:spcAft>
                <a:spcPct val="50000"/>
              </a:spcAft>
            </a:pPr>
            <a:fld id="{43DFF526-25DA-4E84-8908-D0BFE294FB75}" type="slidenum">
              <a:rPr lang="de-DE" altLang="en-US">
                <a:solidFill>
                  <a:schemeClr val="tx1"/>
                </a:solidFill>
              </a:rPr>
              <a:pPr eaLnBrk="1" hangingPunct="1">
                <a:lnSpc>
                  <a:spcPct val="100000"/>
                </a:lnSpc>
                <a:spcBef>
                  <a:spcPct val="50000"/>
                </a:spcBef>
                <a:spcAft>
                  <a:spcPct val="50000"/>
                </a:spcAft>
              </a:pPr>
              <a:t>9</a:t>
            </a:fld>
            <a:endParaRPr lang="de-DE" altLang="en-US">
              <a:solidFill>
                <a:schemeClr val="tx1"/>
              </a:solidFill>
            </a:endParaRPr>
          </a:p>
        </p:txBody>
      </p:sp>
      <p:graphicFrame>
        <p:nvGraphicFramePr>
          <p:cNvPr id="6" name="Tabelle 18"/>
          <p:cNvGraphicFramePr>
            <a:graphicFrameLocks noGrp="1"/>
          </p:cNvGraphicFramePr>
          <p:nvPr>
            <p:extLst>
              <p:ext uri="{D42A27DB-BD31-4B8C-83A1-F6EECF244321}">
                <p14:modId xmlns:p14="http://schemas.microsoft.com/office/powerpoint/2010/main" val="2569388368"/>
              </p:ext>
            </p:extLst>
          </p:nvPr>
        </p:nvGraphicFramePr>
        <p:xfrm>
          <a:off x="3922713" y="1125538"/>
          <a:ext cx="4802187" cy="1398588"/>
        </p:xfrm>
        <a:graphic>
          <a:graphicData uri="http://schemas.openxmlformats.org/drawingml/2006/table">
            <a:tbl>
              <a:tblPr firstRow="1" bandRow="1">
                <a:tableStyleId>{5C22544A-7EE6-4342-B048-85BDC9FD1C3A}</a:tableStyleId>
              </a:tblPr>
              <a:tblGrid>
                <a:gridCol w="4802187"/>
              </a:tblGrid>
              <a:tr h="290673">
                <a:tc>
                  <a:txBody>
                    <a:bodyPr/>
                    <a:lstStyle/>
                    <a:p>
                      <a:r>
                        <a:rPr lang="en-GB" sz="1300" noProof="0" dirty="0" smtClean="0"/>
                        <a:t>Type of project</a:t>
                      </a:r>
                      <a:endParaRPr lang="en-GB" sz="1300" noProof="0" dirty="0"/>
                    </a:p>
                  </a:txBody>
                  <a:tcPr marL="92050" marR="92050" marT="46142" marB="461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526569">
                <a:tc>
                  <a:txBody>
                    <a:bodyPr/>
                    <a:lstStyle/>
                    <a:p>
                      <a:pPr marL="85725" indent="-85725">
                        <a:buFont typeface="Arial" pitchFamily="34" charset="0"/>
                        <a:buChar char="•"/>
                      </a:pPr>
                      <a:r>
                        <a:rPr lang="en-GB" sz="1300" noProof="0" dirty="0" smtClean="0">
                          <a:solidFill>
                            <a:schemeClr val="accent3">
                              <a:lumMod val="50000"/>
                            </a:schemeClr>
                          </a:solidFill>
                        </a:rPr>
                        <a:t>Renewable Energy </a:t>
                      </a:r>
                      <a:r>
                        <a:rPr lang="en-GB" sz="1300" baseline="0" noProof="0" dirty="0" smtClean="0">
                          <a:solidFill>
                            <a:schemeClr val="accent3">
                              <a:lumMod val="50000"/>
                            </a:schemeClr>
                          </a:solidFill>
                        </a:rPr>
                        <a:t>– Construction of a new biomass CHP plant to </a:t>
                      </a:r>
                      <a:r>
                        <a:rPr lang="en-GB" sz="1300" kern="1200" baseline="0" dirty="0" smtClean="0">
                          <a:solidFill>
                            <a:schemeClr val="accent3">
                              <a:lumMod val="50000"/>
                            </a:schemeClr>
                          </a:solidFill>
                          <a:latin typeface="+mn-lt"/>
                          <a:ea typeface="+mn-ea"/>
                          <a:cs typeface="+mn-cs"/>
                        </a:rPr>
                        <a:t>replace an existing coal-fired power plant </a:t>
                      </a:r>
                      <a:endParaRPr lang="en-GB" sz="1300" kern="1200" baseline="0" noProof="0" dirty="0">
                        <a:solidFill>
                          <a:schemeClr val="accent3">
                            <a:lumMod val="50000"/>
                          </a:schemeClr>
                        </a:solidFill>
                        <a:latin typeface="+mn-lt"/>
                        <a:ea typeface="+mn-ea"/>
                        <a:cs typeface="+mn-cs"/>
                      </a:endParaRPr>
                    </a:p>
                  </a:txBody>
                  <a:tcPr marL="92050" marR="92050" marT="46142" marB="461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673">
                <a:tc>
                  <a:txBody>
                    <a:bodyPr/>
                    <a:lstStyle/>
                    <a:p>
                      <a:r>
                        <a:rPr lang="en-GB" sz="1300" b="1" noProof="0" dirty="0" smtClean="0">
                          <a:solidFill>
                            <a:schemeClr val="bg1"/>
                          </a:solidFill>
                        </a:rPr>
                        <a:t>Region</a:t>
                      </a:r>
                      <a:endParaRPr lang="en-GB" sz="1300" b="1" noProof="0" dirty="0">
                        <a:solidFill>
                          <a:schemeClr val="bg1"/>
                        </a:solidFill>
                      </a:endParaRPr>
                    </a:p>
                  </a:txBody>
                  <a:tcPr marL="92050" marR="92050" marT="46142" marB="461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290673">
                <a:tc>
                  <a:txBody>
                    <a:bodyPr/>
                    <a:lstStyle/>
                    <a:p>
                      <a:pPr>
                        <a:buFont typeface="Arial" pitchFamily="34" charset="0"/>
                        <a:buChar char="•"/>
                      </a:pPr>
                      <a:r>
                        <a:rPr lang="en-GB" sz="1300" noProof="0" dirty="0" smtClean="0">
                          <a:solidFill>
                            <a:schemeClr val="accent3">
                              <a:lumMod val="50000"/>
                            </a:schemeClr>
                          </a:solidFill>
                        </a:rPr>
                        <a:t> Bosnia</a:t>
                      </a:r>
                      <a:r>
                        <a:rPr lang="en-GB" sz="1300" baseline="0" noProof="0" dirty="0" smtClean="0">
                          <a:solidFill>
                            <a:schemeClr val="accent3">
                              <a:lumMod val="50000"/>
                            </a:schemeClr>
                          </a:solidFill>
                        </a:rPr>
                        <a:t> and Herzegovina</a:t>
                      </a:r>
                      <a:endParaRPr lang="en-GB" sz="1300" noProof="0" dirty="0">
                        <a:solidFill>
                          <a:schemeClr val="accent3">
                            <a:lumMod val="50000"/>
                          </a:schemeClr>
                        </a:solidFill>
                      </a:endParaRPr>
                    </a:p>
                  </a:txBody>
                  <a:tcPr marL="92050" marR="92050" marT="46142" marB="461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7" name="Tabelle 31"/>
          <p:cNvGraphicFramePr>
            <a:graphicFrameLocks noGrp="1"/>
          </p:cNvGraphicFramePr>
          <p:nvPr>
            <p:extLst>
              <p:ext uri="{D42A27DB-BD31-4B8C-83A1-F6EECF244321}">
                <p14:modId xmlns:p14="http://schemas.microsoft.com/office/powerpoint/2010/main" val="3752395673"/>
              </p:ext>
            </p:extLst>
          </p:nvPr>
        </p:nvGraphicFramePr>
        <p:xfrm>
          <a:off x="3922713" y="2524125"/>
          <a:ext cx="4802187" cy="2963863"/>
        </p:xfrm>
        <a:graphic>
          <a:graphicData uri="http://schemas.openxmlformats.org/drawingml/2006/table">
            <a:tbl>
              <a:tblPr firstRow="1" bandRow="1">
                <a:tableStyleId>{5C22544A-7EE6-4342-B048-85BDC9FD1C3A}</a:tableStyleId>
              </a:tblPr>
              <a:tblGrid>
                <a:gridCol w="4802187"/>
              </a:tblGrid>
              <a:tr h="290385">
                <a:tc>
                  <a:txBody>
                    <a:bodyPr/>
                    <a:lstStyle/>
                    <a:p>
                      <a:r>
                        <a:rPr lang="en-GB" sz="1300" noProof="0" dirty="0" smtClean="0"/>
                        <a:t>Project goals</a:t>
                      </a:r>
                      <a:endParaRPr lang="en-GB" sz="1300" noProof="0" dirty="0"/>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147918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noProof="0" dirty="0" smtClean="0">
                          <a:solidFill>
                            <a:schemeClr val="accent3">
                              <a:lumMod val="50000"/>
                            </a:schemeClr>
                          </a:solidFill>
                          <a:latin typeface="+mn-lt"/>
                          <a:ea typeface="+mn-ea"/>
                          <a:cs typeface="+mn-cs"/>
                        </a:rPr>
                        <a:t>Utilize company’s biomass</a:t>
                      </a:r>
                      <a:r>
                        <a:rPr lang="en-US" sz="1300" kern="1200" baseline="0" noProof="0" dirty="0" smtClean="0">
                          <a:solidFill>
                            <a:schemeClr val="accent3">
                              <a:lumMod val="50000"/>
                            </a:schemeClr>
                          </a:solidFill>
                          <a:latin typeface="+mn-lt"/>
                          <a:ea typeface="+mn-ea"/>
                          <a:cs typeface="+mn-cs"/>
                        </a:rPr>
                        <a:t> </a:t>
                      </a:r>
                      <a:r>
                        <a:rPr lang="en-US" sz="1300" kern="1200" noProof="0" dirty="0" smtClean="0">
                          <a:solidFill>
                            <a:schemeClr val="accent3">
                              <a:lumMod val="50000"/>
                            </a:schemeClr>
                          </a:solidFill>
                          <a:latin typeface="+mn-lt"/>
                          <a:ea typeface="+mn-ea"/>
                          <a:cs typeface="+mn-cs"/>
                        </a:rPr>
                        <a:t>waste as </a:t>
                      </a:r>
                      <a:r>
                        <a:rPr lang="en-US" sz="1300" kern="1200" baseline="0" noProof="0" dirty="0" smtClean="0">
                          <a:solidFill>
                            <a:schemeClr val="accent3">
                              <a:lumMod val="50000"/>
                            </a:schemeClr>
                          </a:solidFill>
                          <a:latin typeface="+mn-lt"/>
                          <a:ea typeface="+mn-ea"/>
                          <a:cs typeface="+mn-cs"/>
                        </a:rPr>
                        <a:t>fuel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baseline="0" noProof="0" dirty="0" smtClean="0">
                          <a:solidFill>
                            <a:schemeClr val="accent3">
                              <a:lumMod val="50000"/>
                            </a:schemeClr>
                          </a:solidFill>
                          <a:latin typeface="+mn-lt"/>
                          <a:ea typeface="+mn-ea"/>
                          <a:cs typeface="+mn-cs"/>
                        </a:rPr>
                        <a:t>Reduce environmental impact of the wood waste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baseline="0" noProof="0" dirty="0" smtClean="0">
                          <a:solidFill>
                            <a:schemeClr val="accent3">
                              <a:lumMod val="50000"/>
                            </a:schemeClr>
                          </a:solidFill>
                          <a:latin typeface="+mn-lt"/>
                          <a:ea typeface="+mn-ea"/>
                          <a:cs typeface="+mn-cs"/>
                        </a:rPr>
                        <a:t>Reduce operating costs related to energy (electricity and steam)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kern="1200" baseline="0" noProof="0" dirty="0" smtClean="0">
                          <a:solidFill>
                            <a:schemeClr val="accent3">
                              <a:lumMod val="50000"/>
                            </a:schemeClr>
                          </a:solidFill>
                          <a:latin typeface="+mn-lt"/>
                          <a:ea typeface="+mn-ea"/>
                          <a:cs typeface="+mn-cs"/>
                        </a:rPr>
                        <a:t>Subject to availability of green feed-in-tariff the company can generate significant income from sale of electricity to the grid</a:t>
                      </a:r>
                      <a:endParaRPr lang="en-GB" sz="1300" kern="1200" noProof="0" dirty="0" smtClean="0">
                        <a:solidFill>
                          <a:schemeClr val="accent3">
                            <a:lumMod val="50000"/>
                          </a:schemeClr>
                        </a:solidFill>
                        <a:latin typeface="+mn-lt"/>
                        <a:ea typeface="+mn-ea"/>
                        <a:cs typeface="+mn-cs"/>
                      </a:endParaRPr>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385">
                <a:tc>
                  <a:txBody>
                    <a:bodyPr/>
                    <a:lstStyle/>
                    <a:p>
                      <a:r>
                        <a:rPr lang="en-GB" sz="1300" b="1" noProof="0" dirty="0" smtClean="0">
                          <a:solidFill>
                            <a:schemeClr val="bg1"/>
                          </a:solidFill>
                        </a:rPr>
                        <a:t>Main investments</a:t>
                      </a:r>
                      <a:endParaRPr lang="en-GB" sz="1300" b="1" noProof="0" dirty="0">
                        <a:solidFill>
                          <a:schemeClr val="bg1"/>
                        </a:solidFill>
                      </a:endParaRPr>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323137">
                <a:tc>
                  <a:txBody>
                    <a:bodyPr/>
                    <a:lstStyle/>
                    <a:p>
                      <a:pPr>
                        <a:buFont typeface="Arial" pitchFamily="34" charset="0"/>
                        <a:buChar char="•"/>
                      </a:pPr>
                      <a:r>
                        <a:rPr lang="en-GB" sz="1300" noProof="0" dirty="0" smtClean="0">
                          <a:solidFill>
                            <a:schemeClr val="accent3">
                              <a:lumMod val="50000"/>
                            </a:schemeClr>
                          </a:solidFill>
                        </a:rPr>
                        <a:t> Biomass-fuelled boiler and steam turbine</a:t>
                      </a:r>
                      <a:endParaRPr lang="en-GB" sz="1300" noProof="0" dirty="0">
                        <a:solidFill>
                          <a:schemeClr val="accent3">
                            <a:lumMod val="50000"/>
                          </a:schemeClr>
                        </a:solidFill>
                      </a:endParaRPr>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0385">
                <a:tc>
                  <a:txBody>
                    <a:bodyPr/>
                    <a:lstStyle/>
                    <a:p>
                      <a:r>
                        <a:rPr lang="en-GB" sz="1300" b="1" noProof="0" dirty="0" smtClean="0">
                          <a:solidFill>
                            <a:schemeClr val="bg1"/>
                          </a:solidFill>
                        </a:rPr>
                        <a:t>Project size</a:t>
                      </a:r>
                      <a:endParaRPr lang="en-GB" sz="1300" b="1" noProof="0" dirty="0">
                        <a:solidFill>
                          <a:schemeClr val="bg1"/>
                        </a:solidFill>
                      </a:endParaRPr>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290385">
                <a:tc>
                  <a:txBody>
                    <a:bodyPr/>
                    <a:lstStyle/>
                    <a:p>
                      <a:pPr>
                        <a:buFont typeface="Arial" pitchFamily="34" charset="0"/>
                        <a:buNone/>
                      </a:pPr>
                      <a:r>
                        <a:rPr lang="en-GB" sz="1300" noProof="0" dirty="0" smtClean="0">
                          <a:solidFill>
                            <a:schemeClr val="accent3">
                              <a:lumMod val="50000"/>
                            </a:schemeClr>
                          </a:solidFill>
                        </a:rPr>
                        <a:t>€ 11 million</a:t>
                      </a:r>
                      <a:endParaRPr lang="en-GB" sz="1300" noProof="0" dirty="0">
                        <a:solidFill>
                          <a:schemeClr val="accent3">
                            <a:lumMod val="50000"/>
                          </a:schemeClr>
                        </a:solidFill>
                      </a:endParaRPr>
                    </a:p>
                  </a:txBody>
                  <a:tcPr marL="92044" marR="92044" marT="46097" marB="460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8" name="Tabelle 37"/>
          <p:cNvGraphicFramePr>
            <a:graphicFrameLocks noGrp="1"/>
          </p:cNvGraphicFramePr>
          <p:nvPr>
            <p:extLst>
              <p:ext uri="{D42A27DB-BD31-4B8C-83A1-F6EECF244321}">
                <p14:modId xmlns:p14="http://schemas.microsoft.com/office/powerpoint/2010/main" val="3880045452"/>
              </p:ext>
            </p:extLst>
          </p:nvPr>
        </p:nvGraphicFramePr>
        <p:xfrm>
          <a:off x="3933825" y="5459413"/>
          <a:ext cx="4791075" cy="1008062"/>
        </p:xfrm>
        <a:graphic>
          <a:graphicData uri="http://schemas.openxmlformats.org/drawingml/2006/table">
            <a:tbl>
              <a:tblPr firstRow="1" bandRow="1">
                <a:tableStyleId>{5C22544A-7EE6-4342-B048-85BDC9FD1C3A}</a:tableStyleId>
              </a:tblPr>
              <a:tblGrid>
                <a:gridCol w="4791075"/>
              </a:tblGrid>
              <a:tr h="290216">
                <a:tc>
                  <a:txBody>
                    <a:bodyPr/>
                    <a:lstStyle/>
                    <a:p>
                      <a:r>
                        <a:rPr lang="en-GB" sz="1300" noProof="0" dirty="0" smtClean="0"/>
                        <a:t>Expected operational results</a:t>
                      </a:r>
                      <a:endParaRPr lang="en-GB" sz="1300" noProof="0" dirty="0"/>
                    </a:p>
                  </a:txBody>
                  <a:tcPr marL="92050" marR="92050" marT="46055" marB="46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717832">
                <a:tc>
                  <a:txBody>
                    <a:bodyPr/>
                    <a:lstStyle/>
                    <a:p>
                      <a:pPr>
                        <a:buFont typeface="Arial" pitchFamily="34" charset="0"/>
                        <a:buChar char="•"/>
                      </a:pPr>
                      <a:r>
                        <a:rPr lang="en-GB" sz="1300" noProof="0" dirty="0" smtClean="0">
                          <a:solidFill>
                            <a:schemeClr val="accent3">
                              <a:lumMod val="50000"/>
                            </a:schemeClr>
                          </a:solidFill>
                        </a:rPr>
                        <a:t> </a:t>
                      </a:r>
                      <a:r>
                        <a:rPr lang="en-GB" sz="1300" kern="1200" dirty="0" smtClean="0">
                          <a:solidFill>
                            <a:schemeClr val="accent3">
                              <a:lumMod val="50000"/>
                            </a:schemeClr>
                          </a:solidFill>
                          <a:latin typeface="+mn-lt"/>
                          <a:ea typeface="+mn-ea"/>
                          <a:cs typeface="+mn-cs"/>
                        </a:rPr>
                        <a:t>Generate electricity and steam for its manufacturing process </a:t>
                      </a:r>
                    </a:p>
                    <a:p>
                      <a:pPr>
                        <a:buFont typeface="Arial" pitchFamily="34" charset="0"/>
                        <a:buChar char="•"/>
                      </a:pPr>
                      <a:r>
                        <a:rPr lang="en-GB" sz="1300" kern="1200" dirty="0" smtClean="0">
                          <a:solidFill>
                            <a:schemeClr val="accent3">
                              <a:lumMod val="50000"/>
                            </a:schemeClr>
                          </a:solidFill>
                          <a:latin typeface="+mn-lt"/>
                          <a:ea typeface="+mn-ea"/>
                          <a:cs typeface="+mn-cs"/>
                        </a:rPr>
                        <a:t> Sell surplus electricity to the grid</a:t>
                      </a:r>
                    </a:p>
                    <a:p>
                      <a:pPr>
                        <a:buFont typeface="Arial" pitchFamily="34" charset="0"/>
                        <a:buChar char="•"/>
                      </a:pPr>
                      <a:r>
                        <a:rPr lang="en-GB" sz="1300" noProof="0" dirty="0" smtClean="0">
                          <a:solidFill>
                            <a:schemeClr val="accent3">
                              <a:lumMod val="50000"/>
                            </a:schemeClr>
                          </a:solidFill>
                        </a:rPr>
                        <a:t> CO₂ emission reduction: 275.000</a:t>
                      </a:r>
                      <a:r>
                        <a:rPr lang="en-GB" sz="1300" baseline="0" noProof="0" dirty="0" smtClean="0">
                          <a:solidFill>
                            <a:schemeClr val="accent3">
                              <a:lumMod val="50000"/>
                            </a:schemeClr>
                          </a:solidFill>
                        </a:rPr>
                        <a:t> </a:t>
                      </a:r>
                      <a:r>
                        <a:rPr lang="en-GB" sz="1300" noProof="0" dirty="0" smtClean="0">
                          <a:solidFill>
                            <a:schemeClr val="accent3">
                              <a:lumMod val="50000"/>
                            </a:schemeClr>
                          </a:solidFill>
                        </a:rPr>
                        <a:t>t/year</a:t>
                      </a:r>
                      <a:endParaRPr lang="en-GB" sz="1300" noProof="0" dirty="0">
                        <a:solidFill>
                          <a:schemeClr val="accent3">
                            <a:lumMod val="50000"/>
                          </a:schemeClr>
                        </a:solidFill>
                      </a:endParaRPr>
                    </a:p>
                  </a:txBody>
                  <a:tcPr marL="92050" marR="92050" marT="46055" marB="46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pic>
        <p:nvPicPr>
          <p:cNvPr id="26664" name="Picture 40" descr="L:\RO\Presentations\2013\Biomass_CH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9888" y="3498850"/>
            <a:ext cx="33797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5" name="Picture 42" descr="C:\Users\linkesd\AppData\Local\Microsoft\Windows\Temporary Internet Files\Content.Outlook\V12RSLO7\DSCF005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888" y="1181100"/>
            <a:ext cx="33797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48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6640</TotalTime>
  <Words>1466</Words>
  <Application>Microsoft Office PowerPoint</Application>
  <PresentationFormat>On-screen Show (4:3)</PresentationFormat>
  <Paragraphs>203</Paragraphs>
  <Slides>17</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EBRDmain_english</vt:lpstr>
      <vt:lpstr>1_EBRDmain_english</vt:lpstr>
      <vt:lpstr>Chart</vt:lpstr>
      <vt:lpstr>EBRD Strategy for Bosnia and Herzegovina 2014-2017  DONOR COORDINATION FORUM 6 February 2014</vt:lpstr>
      <vt:lpstr>EBRD and its Objectives</vt:lpstr>
      <vt:lpstr>EBRD and its Instruments</vt:lpstr>
      <vt:lpstr>EBRD is a major investor in BiH</vt:lpstr>
      <vt:lpstr>EBRD Objectives in BiH 2010-2013</vt:lpstr>
      <vt:lpstr>Bosnia and Herzegovina:  EBRD portfolio by sector</vt:lpstr>
      <vt:lpstr>Selected infrastructure projects in BiH</vt:lpstr>
      <vt:lpstr>Case studies – Bingo</vt:lpstr>
      <vt:lpstr>Case studies – Natron Hayat</vt:lpstr>
      <vt:lpstr>WeBSEFF achievements in BiH</vt:lpstr>
      <vt:lpstr>Project breakdown  -  Bosnia and Herzegovina</vt:lpstr>
      <vt:lpstr>EBRD strategy for Bosnia and Herzegovina 2014-17</vt:lpstr>
      <vt:lpstr>EBRD strategy for Bosnia and Herzegovina 2014-17</vt:lpstr>
      <vt:lpstr>EBRD strategy for Bosnia and Herzegovina 2014-17</vt:lpstr>
      <vt:lpstr>EBRD strategy for Bosnia and Herzegovina 2014-17</vt:lpstr>
      <vt:lpstr> EBRD strategy for Bosnia and Herzegovina 2014-17 Strategic Orientations </vt:lpstr>
      <vt:lpstr>Contacts</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cp:keywords>
  <cp:lastModifiedBy>operater</cp:lastModifiedBy>
  <cp:revision>721</cp:revision>
  <cp:lastPrinted>2013-09-04T09:28:17Z</cp:lastPrinted>
  <dcterms:created xsi:type="dcterms:W3CDTF">2012-10-22T09:23:49Z</dcterms:created>
  <dcterms:modified xsi:type="dcterms:W3CDTF">2014-02-28T15:43:06Z</dcterms:modified>
</cp:coreProperties>
</file>